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  <p:sldMasterId id="2147483733" r:id="rId5"/>
  </p:sldMasterIdLst>
  <p:notesMasterIdLst>
    <p:notesMasterId r:id="rId31"/>
  </p:notesMasterIdLst>
  <p:handoutMasterIdLst>
    <p:handoutMasterId r:id="rId32"/>
  </p:handoutMasterIdLst>
  <p:sldIdLst>
    <p:sldId id="259" r:id="rId6"/>
    <p:sldId id="286" r:id="rId7"/>
    <p:sldId id="287" r:id="rId8"/>
    <p:sldId id="288" r:id="rId9"/>
    <p:sldId id="291" r:id="rId10"/>
    <p:sldId id="289" r:id="rId11"/>
    <p:sldId id="290" r:id="rId12"/>
    <p:sldId id="279" r:id="rId13"/>
    <p:sldId id="280" r:id="rId14"/>
    <p:sldId id="292" r:id="rId15"/>
    <p:sldId id="281" r:id="rId16"/>
    <p:sldId id="282" r:id="rId17"/>
    <p:sldId id="293" r:id="rId18"/>
    <p:sldId id="295" r:id="rId19"/>
    <p:sldId id="294" r:id="rId20"/>
    <p:sldId id="296" r:id="rId21"/>
    <p:sldId id="297" r:id="rId22"/>
    <p:sldId id="283" r:id="rId23"/>
    <p:sldId id="298" r:id="rId24"/>
    <p:sldId id="299" r:id="rId25"/>
    <p:sldId id="300" r:id="rId26"/>
    <p:sldId id="301" r:id="rId27"/>
    <p:sldId id="302" r:id="rId28"/>
    <p:sldId id="303" r:id="rId29"/>
    <p:sldId id="285" r:id="rId30"/>
  </p:sldIdLst>
  <p:sldSz cx="14630400" cy="8229600"/>
  <p:notesSz cx="6858000" cy="9144000"/>
  <p:defaultTextStyle>
    <a:defPPr>
      <a:defRPr lang="en-US"/>
    </a:defPPr>
    <a:lvl1pPr marL="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1pPr>
    <a:lvl2pPr marL="5486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2pPr>
    <a:lvl3pPr marL="10972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3pPr>
    <a:lvl4pPr marL="16459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4pPr>
    <a:lvl5pPr marL="219456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5pPr>
    <a:lvl6pPr marL="274320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6pPr>
    <a:lvl7pPr marL="329184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7pPr>
    <a:lvl8pPr marL="384048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8pPr>
    <a:lvl9pPr marL="4389120" algn="l" defTabSz="1097280" rtl="0" eaLnBrk="1" latinLnBrk="0" hangingPunct="1">
      <a:defRPr sz="21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BD00"/>
    <a:srgbClr val="000000"/>
    <a:srgbClr val="719500"/>
    <a:srgbClr val="007836"/>
    <a:srgbClr val="BE0F34"/>
    <a:srgbClr val="820150"/>
    <a:srgbClr val="502D7F"/>
    <a:srgbClr val="00338E"/>
    <a:srgbClr val="0081AB"/>
    <a:srgbClr val="758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74" d="100"/>
          <a:sy n="74" d="100"/>
        </p:scale>
        <p:origin x="784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A69A9C-1087-184F-8370-423E175D9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090E3D-F5E5-0D40-B323-A25B85CF9E8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6E50B8-2EF8-564F-AE86-D84E6C503530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3AA97-2F38-5340-B685-1E0EA3E358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732F3-25A6-284F-A24C-5FD21AE6BE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078BA3-E235-9946-9A4D-07E907F68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003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C8D20-1945-7145-91A2-3D134BDA25E2}" type="datetimeFigureOut">
              <a:rPr lang="en-US" smtClean="0"/>
              <a:t>2/26/21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0104DB-87CA-D64F-AB86-DB2520DDF5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DF1AC-1D08-B945-A034-B740A35902F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A7D3E1-BCC3-C843-81A0-EA4EDFB445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617363-F73D-B74F-9647-C9D747AC7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90C8FB-601C-A04C-84F7-213A857D3E6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3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_Plain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04845B-5D62-FA4B-AE31-332651C8B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056"/>
          <a:stretch/>
        </p:blipFill>
        <p:spPr>
          <a:xfrm>
            <a:off x="2563278" y="-7178"/>
            <a:ext cx="12067122" cy="82367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36B83B-A5E4-524E-96A9-DFC12D58F12A}"/>
              </a:ext>
            </a:extLst>
          </p:cNvPr>
          <p:cNvSpPr/>
          <p:nvPr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743200"/>
            <a:ext cx="4572000" cy="18288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r">
              <a:defRPr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061D5F4-8719-384B-945C-9A27060F99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70529" y="5669280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E2D432E-6648-6643-9C6E-38B1EFF5EE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71600" y="5983356"/>
            <a:ext cx="4572000" cy="2743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>
            <a:lvl1pPr marL="0" indent="0" algn="r">
              <a:buNone/>
              <a:defRPr sz="1600">
                <a:solidFill>
                  <a:srgbClr val="61626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/>
            </a:lvl2pPr>
            <a:lvl3pPr marL="1097280" indent="0">
              <a:buNone/>
              <a:defRPr/>
            </a:lvl3pPr>
            <a:lvl4pPr marL="1645920" indent="0">
              <a:buNone/>
              <a:defRPr/>
            </a:lvl4pPr>
            <a:lvl5pPr marL="2194560" indent="0">
              <a:buNone/>
              <a:defRPr/>
            </a:lvl5pPr>
          </a:lstStyle>
          <a:p>
            <a:pPr lvl="0"/>
            <a:r>
              <a:rPr lang="en-US" dirty="0"/>
              <a:t>Click to add presenter’s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5389B-4BB4-1644-9B7E-35A85D0C1E3B}"/>
              </a:ext>
            </a:extLst>
          </p:cNvPr>
          <p:cNvSpPr txBox="1"/>
          <p:nvPr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9D9DB338-5D5C-4ACA-9ECF-C3E34C4412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51641" y="4915645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F55B65E8-4040-44D0-A4FE-A050FD948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73011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E57742B-996E-D040-9BAB-2AD86A22F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50" y="-260368"/>
            <a:ext cx="1602054" cy="1602054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F83C4F0-199B-114D-A862-7CC5E7533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561" y="-22930"/>
            <a:ext cx="1691779" cy="1691779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27211956-470A-9040-9E78-24087193C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680" y="509099"/>
            <a:ext cx="1335044" cy="564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871B559-A7EC-4046-84B2-904F77C40107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570F0F-69A5-4A93-B523-9DD03FC42B29}"/>
              </a:ext>
            </a:extLst>
          </p:cNvPr>
          <p:cNvSpPr txBox="1"/>
          <p:nvPr userDrawn="1"/>
        </p:nvSpPr>
        <p:spPr>
          <a:xfrm>
            <a:off x="1371600" y="7543800"/>
            <a:ext cx="3657600" cy="228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800">
                <a:solidFill>
                  <a:srgbClr val="616265">
                    <a:alpha val="7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PNNL is operated by Battelle for the U.S. Department of Energy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5ED72B-2828-455D-AF39-8E2160C8B7AD}"/>
              </a:ext>
            </a:extLst>
          </p:cNvPr>
          <p:cNvSpPr txBox="1"/>
          <p:nvPr userDrawn="1"/>
        </p:nvSpPr>
        <p:spPr>
          <a:xfrm>
            <a:off x="3710609" y="-1245704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399EA74-BB79-42AE-9C70-DB138F9A1AA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D4D36A-6BB3-4F8B-BF21-87BF9FF4475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70529" y="7178040"/>
            <a:ext cx="824484" cy="22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B07449-5AFD-4884-9FE3-A76E56F4EC3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375535" y="7249637"/>
            <a:ext cx="929809" cy="15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9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44693939-857B-A844-A537-93A8E41E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46" y="-136729"/>
            <a:ext cx="1602054" cy="1602054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2B3FD3B5-A2A0-9043-BD77-B4254CF2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7" y="100709"/>
            <a:ext cx="1691779" cy="1691779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958AEB9B-A300-F04C-B6A3-BE178AE19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976" y="632738"/>
            <a:ext cx="1335044" cy="564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468FF1-AA71-4D84-969C-4E417512FFCF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9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FE5FF71-1D81-4842-96B9-103EDD5B2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26" y="-70202"/>
            <a:ext cx="1602054" cy="1602054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03720F3C-CE65-A444-A545-70A3E105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037" y="167236"/>
            <a:ext cx="1691779" cy="1691779"/>
          </a:xfrm>
          <a:prstGeom prst="rect">
            <a:avLst/>
          </a:prstGeom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6FD38F3D-075D-4D48-87A0-4B8DB7FA0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4156" y="699265"/>
            <a:ext cx="1335044" cy="564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121F3DB-84F6-494A-8555-8B0F33CFECD2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5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91075"/>
            <a:ext cx="8844616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37323-6323-DB41-8BAA-D05D0444D2AE}"/>
              </a:ext>
            </a:extLst>
          </p:cNvPr>
          <p:cNvSpPr txBox="1"/>
          <p:nvPr/>
        </p:nvSpPr>
        <p:spPr>
          <a:xfrm>
            <a:off x="2026024" y="1021976"/>
            <a:ext cx="18473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3B1CA5B7-F383-6A47-AE2D-761A44B3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216" y="-115086"/>
            <a:ext cx="1602054" cy="1602054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1393A50-3F6F-6E45-892F-B91125975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827" y="122352"/>
            <a:ext cx="1691779" cy="1691779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7E7273C8-E82C-FC4F-B7BA-6ABD38B4F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946" y="654381"/>
            <a:ext cx="1335044" cy="564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FA03986-D29F-41A1-9465-11A37CEBBA22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21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5F37A50A-4E9A-0B42-9F7B-2646B9C2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46" y="-163507"/>
            <a:ext cx="1602054" cy="1602054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8819B30F-1D9B-E549-88DF-0698CCEB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7" y="73931"/>
            <a:ext cx="1691779" cy="1691779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7F5EE2EA-1DEA-B842-84F1-1BEFB5F10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976" y="605960"/>
            <a:ext cx="1335044" cy="564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94641C4-EBD1-4486-91F3-B8FF3AB4C8DD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20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63712"/>
            <a:ext cx="8751433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4C91E043-87B9-E34A-B669-DAA83A36B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216" y="-115086"/>
            <a:ext cx="1602054" cy="1602054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C69DF8E6-A0D0-C44F-84CF-1B57C8B3B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827" y="122352"/>
            <a:ext cx="1691779" cy="1691779"/>
          </a:xfrm>
          <a:prstGeom prst="rect">
            <a:avLst/>
          </a:prstGeom>
        </p:spPr>
      </p:pic>
      <p:pic>
        <p:nvPicPr>
          <p:cNvPr id="28" name="Picture 27" descr="A close up of a sign&#10;&#10;Description automatically generated">
            <a:extLst>
              <a:ext uri="{FF2B5EF4-FFF2-40B4-BE49-F238E27FC236}">
                <a16:creationId xmlns:a16="http://schemas.microsoft.com/office/drawing/2014/main" id="{566C02ED-3736-8043-9983-B0C2350D3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946" y="654381"/>
            <a:ext cx="1335044" cy="5646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FF1A2E0-D310-4B92-82CD-49CDA26C59D8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27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298365"/>
            <a:ext cx="8844616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slide title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FFD818AA-FBF9-194B-8F61-2CAE82D9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216" y="-115086"/>
            <a:ext cx="1602054" cy="1602054"/>
          </a:xfrm>
          <a:prstGeom prst="rect">
            <a:avLst/>
          </a:prstGeom>
        </p:spPr>
      </p:pic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8AD59BCB-913E-F54F-A722-DCB8DE3FD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827" y="122352"/>
            <a:ext cx="1691779" cy="1691779"/>
          </a:xfrm>
          <a:prstGeom prst="rect">
            <a:avLst/>
          </a:prstGeom>
        </p:spPr>
      </p:pic>
      <p:pic>
        <p:nvPicPr>
          <p:cNvPr id="27" name="Picture 26" descr="A close up of a sign&#10;&#10;Description automatically generated">
            <a:extLst>
              <a:ext uri="{FF2B5EF4-FFF2-40B4-BE49-F238E27FC236}">
                <a16:creationId xmlns:a16="http://schemas.microsoft.com/office/drawing/2014/main" id="{514E49D7-BCDC-7B48-8477-B32BF2754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946" y="654381"/>
            <a:ext cx="1335044" cy="564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9F8F8A9-C95B-4715-806B-C28898A6737D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32ABB761-7565-0947-A13B-159B29BC2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6216" y="-115086"/>
            <a:ext cx="1602054" cy="160205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97BB9A7-463C-054F-AB29-811620FD8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0827" y="122352"/>
            <a:ext cx="1691779" cy="169177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8C3EEC1-015D-1D46-93E0-3E6DD67B5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6946" y="654381"/>
            <a:ext cx="1335044" cy="564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22F7DA0-09F0-41EE-87F6-DCEC49F3531E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1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7F2F6C-5ADD-0D41-A22E-54B87DE8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47" y="-115227"/>
            <a:ext cx="1602054" cy="160205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EFA83E2-0FFB-734B-BC8F-2E5380273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58" y="122211"/>
            <a:ext cx="1691779" cy="1691779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8DADA12-32B0-8E4A-91E8-41EF060D6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977" y="654240"/>
            <a:ext cx="1335044" cy="56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A39843-BCFF-4D19-8468-6614A5D2EE09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614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1C58-FCD2-E742-8F50-DE691CC78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E9E71A-AF97-E240-A0A0-1BA73191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F3F9C-D707-0B40-8AD7-FEFF6E0B7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52647-7ED2-F747-9609-54609D77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43FD0-6CFB-DC41-8AE0-AC8DC27746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6026595-8D7E-D24C-9263-B65316A326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7772400" cy="73152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D0CE8D1-2F12-5A44-A6B5-2CD466F52A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6858000"/>
            <a:ext cx="77724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9B87A2-8960-403D-AE0D-D549462722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29354FF4-9871-4E1B-A45A-ABAA2BE2B69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47EFCEB6-2E27-4C42-A1E5-AC8A8BA837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86FAFB9-0DC0-4AB0-9E8B-6EC7C8ABAA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2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5400000">
            <a:off x="286079" y="373075"/>
            <a:ext cx="822960" cy="76810"/>
          </a:xfrm>
          <a:prstGeom prst="rect">
            <a:avLst/>
          </a:prstGeom>
          <a:solidFill>
            <a:srgbClr val="00A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64778" y="288604"/>
            <a:ext cx="12070080" cy="6842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77942" y="7783100"/>
            <a:ext cx="29667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23424" y="7783100"/>
            <a:ext cx="578736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0" cap="all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942" y="534724"/>
            <a:ext cx="503276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64778" y="1244991"/>
            <a:ext cx="12070080" cy="629880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>
              <a:defRPr sz="2160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>
              <a:defRPr sz="2160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>
              <a:defRPr sz="2160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>
              <a:defRPr sz="2160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07440" y="386129"/>
            <a:ext cx="822960" cy="441960"/>
          </a:xfrm>
          <a:prstGeom prst="rect">
            <a:avLst/>
          </a:prstGeom>
          <a:solidFill>
            <a:srgbClr val="00ACD9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07311" y="456990"/>
            <a:ext cx="311610" cy="301932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10471079" y="4070277"/>
            <a:ext cx="8229599" cy="890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82F36-2427-4FC6-B23B-A5D3805E0BB1}"/>
              </a:ext>
            </a:extLst>
          </p:cNvPr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094" y="1037289"/>
            <a:ext cx="11279741" cy="4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338E046-DF9E-FC49-A812-491AB805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F0C408BC-A7DE-4A08-AD26-56414D2DD80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430642" y="457199"/>
            <a:ext cx="7772400" cy="73152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3C58F0F-5237-4527-BB8E-6EEF623543B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1">
            <a:extLst>
              <a:ext uri="{FF2B5EF4-FFF2-40B4-BE49-F238E27FC236}">
                <a16:creationId xmlns:a16="http://schemas.microsoft.com/office/drawing/2014/main" id="{33D0FD2D-15F4-4320-9C04-2023CAB47E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08FBEF60-4239-4E67-A385-B22B813AD4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614967-FAA9-4DA9-B7DE-539AA8923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99034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1406DC-BAEC-4717-8F68-46C92F166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28E3363-7137-4431-9927-3AE087A5B2BE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12801600" cy="548640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E76F451D-D169-4CA9-91EE-97F19A35C6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8A19F790-0343-4862-A140-1B409986B7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9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008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D00854A-4EC7-2D48-A025-5B0B48548B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15600" y="4572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7A8C708-D197-CF47-8089-89928BE1E3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008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4D2EBC-B863-FD49-A9DF-1381563078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15600" y="4343400"/>
            <a:ext cx="3657600" cy="342900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93B472-4A32-7C41-A565-485FDC3EB8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008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9F7807A-D120-BD49-9CBD-9174F26D79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008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8ED17FC-CAF8-9A40-9A88-897DEF9CFE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15600" y="29718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A16FA60-8BA9-8B4A-86AA-F8336C26C7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515600" y="6858000"/>
            <a:ext cx="3657600" cy="9144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DC2EC3E-C641-FD49-9F15-878B1AFFFD9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648737A-DE0E-48DB-87F0-65418715CF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599" y="2295525"/>
            <a:ext cx="4572001" cy="1590675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21" name="Content Placeholder 13">
            <a:extLst>
              <a:ext uri="{FF2B5EF4-FFF2-40B4-BE49-F238E27FC236}">
                <a16:creationId xmlns:a16="http://schemas.microsoft.com/office/drawing/2014/main" id="{97DA340F-6103-4F2C-B3B8-8D8A524DC19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394459" y="4373033"/>
            <a:ext cx="4572000" cy="34290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 marL="822960" indent="-274320">
              <a:buFont typeface="Wingdings" panose="05000000000000000000" pitchFamily="2" charset="2"/>
              <a:buChar char="§"/>
              <a:defRPr sz="2400"/>
            </a:lvl2pPr>
            <a:lvl3pPr marL="1371600" indent="-274320">
              <a:buFont typeface="Wingdings" panose="05000000000000000000" pitchFamily="2" charset="2"/>
              <a:buChar char="ü"/>
              <a:defRPr sz="2000"/>
            </a:lvl3pPr>
            <a:lvl4pPr>
              <a:defRPr sz="1800"/>
            </a:lvl4pPr>
            <a:lvl5pPr marL="2468880" indent="-274320"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EE384947-F0AD-4E73-95AD-CAD4DEE446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8259C4D6-850D-4393-9434-3F69451FBF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39496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743200"/>
            <a:ext cx="4069080" cy="2377440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429768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BE0A6ECC-C9D0-4240-B978-69D09F2C99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  <p:sp>
        <p:nvSpPr>
          <p:cNvPr id="30" name="Date Placeholder 1">
            <a:extLst>
              <a:ext uri="{FF2B5EF4-FFF2-40B4-BE49-F238E27FC236}">
                <a16:creationId xmlns:a16="http://schemas.microsoft.com/office/drawing/2014/main" id="{E4CF0CE7-333F-4604-B518-6F7EE2AA8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21303C4E-FB0C-4A46-BF34-C99D885AA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32" name="Content Placeholder 4">
            <a:extLst>
              <a:ext uri="{FF2B5EF4-FFF2-40B4-BE49-F238E27FC236}">
                <a16:creationId xmlns:a16="http://schemas.microsoft.com/office/drawing/2014/main" id="{C14080C3-5390-4F4E-9C88-2C080B5CE5D9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1371600" y="2194560"/>
            <a:ext cx="12801600" cy="525886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22960" indent="-274320">
              <a:buFont typeface="Wingdings" panose="05000000000000000000" pitchFamily="2" charset="2"/>
              <a:buChar char="§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371600" indent="-274320">
              <a:buFont typeface="Wingdings" panose="05000000000000000000" pitchFamily="2" charset="2"/>
              <a:buChar char="ü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68880" indent="-274320">
              <a:buFont typeface="Wingdings" panose="05000000000000000000" pitchFamily="2" charset="2"/>
              <a:buChar char="§"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008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Pictur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49C90B8-4BAF-9A46-98DB-81259C436289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E2FC3-856F-2F4B-A52D-94189159AC1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160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E341CF1-EFF3-A64D-A9D4-B96C8CD8F3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7160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0629C78-28FC-874B-96C1-DFAAFF975D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73786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089EEED-3863-BD48-BCCB-4D264015DA6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3786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EEF5B44F-191D-F44D-8AB3-0B9E4AF4B4E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104120" y="5060515"/>
            <a:ext cx="4069080" cy="2711885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26442AE-D905-374C-9CB4-1A1F44C08C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104120" y="2066544"/>
            <a:ext cx="4069080" cy="2715768"/>
          </a:xfrm>
          <a:prstGeom prst="rect">
            <a:avLst/>
          </a:prstGeom>
          <a:solidFill>
            <a:srgbClr val="B3B3B3"/>
          </a:solidFill>
        </p:spPr>
        <p:txBody>
          <a:bodyPr lIns="0" tIns="0" rIns="0" bIns="0" anchor="ctr" anchorCtr="0"/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CEBE105C-2ECB-0B46-923F-378B0A5AEB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7160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8B0900D4-1543-834B-AE27-9A72FD91B3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7160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64FB6B4-B0C6-5949-9F2B-7BCB7B2073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3786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8FDD81E0-346D-A544-A838-A6991588AE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73786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CDB91CB5-0E93-FA44-9508-60493542C7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04120" y="3959352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92F736B8-F799-F047-BE4E-297E64A754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104120" y="6949440"/>
            <a:ext cx="4069080" cy="8229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/>
              </a:gs>
            </a:gsLst>
            <a:lin ang="5400000" scaled="0"/>
          </a:gradFill>
        </p:spPr>
        <p:txBody>
          <a:bodyPr lIns="182880" tIns="182880" rIns="182880" bIns="182880" anchor="b" anchorCtr="0"/>
          <a:lstStyle>
            <a:lvl1pPr marL="0" indent="0">
              <a:buNone/>
              <a:defRPr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864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09728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4592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94560" indent="0">
              <a:buNone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insert image caption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183198DF-9C78-DD40-9CE1-2BC11B888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Date Placeholder 1">
            <a:extLst>
              <a:ext uri="{FF2B5EF4-FFF2-40B4-BE49-F238E27FC236}">
                <a16:creationId xmlns:a16="http://schemas.microsoft.com/office/drawing/2014/main" id="{68F188F7-153E-49D5-8DFC-1902520470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578EF931-9BED-4D2C-8850-F588C3E360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B7AD090-7EA2-424E-A15B-B80A20326A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00400" y="270933"/>
            <a:ext cx="10972800" cy="1310979"/>
          </a:xfrm>
          <a:prstGeom prst="rect">
            <a:avLst/>
          </a:prstGeom>
        </p:spPr>
        <p:txBody>
          <a:bodyPr lIns="0" anchor="b"/>
          <a:lstStyle>
            <a:lvl1pPr>
              <a:defRPr lang="en-US" sz="3600" b="1" kern="1200" dirty="0">
                <a:solidFill>
                  <a:srgbClr val="C8722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8292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D96EEDE-6486-774B-B0E3-751BBA42CE35}"/>
              </a:ext>
            </a:extLst>
          </p:cNvPr>
          <p:cNvSpPr/>
          <p:nvPr userDrawn="1"/>
        </p:nvSpPr>
        <p:spPr>
          <a:xfrm>
            <a:off x="5029200" y="0"/>
            <a:ext cx="96012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rgbClr val="B3B3B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8F28E1ED-1888-403E-AAF0-8053EF9DF5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03408" y="7795155"/>
            <a:ext cx="3108007" cy="4344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Feb 27 2021</a:t>
            </a:r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227E8059-8EC0-42A2-8A9E-251427CDC0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6" y="7772400"/>
            <a:ext cx="12007821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 You /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3994296" y="7772400"/>
            <a:ext cx="453223" cy="4572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E7A4BB3-E848-5A44-82DF-322201952CD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66D1A4-6DD7-B54C-AB7B-63074374BB93}"/>
              </a:ext>
            </a:extLst>
          </p:cNvPr>
          <p:cNvSpPr txBox="1"/>
          <p:nvPr userDrawn="1"/>
        </p:nvSpPr>
        <p:spPr>
          <a:xfrm>
            <a:off x="1371600" y="2057400"/>
            <a:ext cx="4572000" cy="54864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800" b="1">
                <a:solidFill>
                  <a:srgbClr val="C872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B62A8373-42F9-431F-865E-129CCA00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9247" y="7772400"/>
            <a:ext cx="54715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88D28A-E737-5049-8A98-3AC3A6EA2CD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0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l="-13000" r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729221F-20F2-144C-A638-0A6C756C26C9}"/>
              </a:ext>
            </a:extLst>
          </p:cNvPr>
          <p:cNvSpPr/>
          <p:nvPr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EAA279-64AD-4C24-987C-D056E5350C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89037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963708-7645-4494-A329-7652C2C49996}"/>
              </a:ext>
            </a:extLst>
          </p:cNvPr>
          <p:cNvSpPr/>
          <p:nvPr userDrawn="1"/>
        </p:nvSpPr>
        <p:spPr>
          <a:xfrm>
            <a:off x="914400" y="0"/>
            <a:ext cx="5486400" cy="8229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F3D0C-6818-40E3-8EEB-A62DD6FCDFE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371600" y="237744"/>
            <a:ext cx="1280160" cy="12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8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blecl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13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A547-6C25-BD4D-8D46-7CD514F31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233" y="2956213"/>
            <a:ext cx="4914425" cy="1299637"/>
          </a:xfrm>
        </p:spPr>
        <p:txBody>
          <a:bodyPr>
            <a:normAutofit fontScale="90000"/>
          </a:bodyPr>
          <a:lstStyle/>
          <a:p>
            <a:r>
              <a:rPr lang="en-US" dirty="0"/>
              <a:t>MCL + Alternative 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BD2C8-9BF7-1F4C-8871-3F036DC56C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Ryan Friese,</a:t>
            </a:r>
            <a:r>
              <a:rPr lang="en-US" b="0" dirty="0"/>
              <a:t> Roberto Gioiosa, Alok Kamatar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598A5D-EABA-5D44-BE91-BB0C1B7A8C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84445" y="4765960"/>
            <a:ext cx="4572000" cy="274320"/>
          </a:xfrm>
        </p:spPr>
        <p:txBody>
          <a:bodyPr/>
          <a:lstStyle/>
          <a:p>
            <a:r>
              <a:rPr lang="en-US" dirty="0" err="1"/>
              <a:t>PPoPP</a:t>
            </a:r>
            <a:r>
              <a:rPr lang="en-US" dirty="0"/>
              <a:t> ‘21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107F9F-7EDF-4CDC-A7B5-327BE42983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F2F7C4-5E0C-4ABC-B8A8-DABFD58DA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</p:spTree>
    <p:extLst>
      <p:ext uri="{BB962C8B-B14F-4D97-AF65-F5344CB8AC3E}">
        <p14:creationId xmlns:p14="http://schemas.microsoft.com/office/powerpoint/2010/main" val="352392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6869D-98AA-4C59-99E9-061EED50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BE18D-F4F7-407F-B0FE-FA32E098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Execution (Inference) on Virtual 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3FC4B-476C-430B-B36F-E41041B36BC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08133" y="1602054"/>
            <a:ext cx="9486115" cy="5486401"/>
          </a:xfrm>
        </p:spPr>
        <p:txBody>
          <a:bodyPr/>
          <a:lstStyle/>
          <a:p>
            <a:r>
              <a:rPr lang="en-US" dirty="0"/>
              <a:t>Create </a:t>
            </a:r>
            <a:r>
              <a:rPr lang="en-US" dirty="0" err="1"/>
              <a:t>Nvdla</a:t>
            </a:r>
            <a:r>
              <a:rPr lang="en-US" dirty="0"/>
              <a:t> Runtime</a:t>
            </a:r>
          </a:p>
          <a:p>
            <a:r>
              <a:rPr lang="en-US" dirty="0"/>
              <a:t>Load model &amp; Initiate EMU</a:t>
            </a:r>
          </a:p>
          <a:p>
            <a:pPr lvl="1"/>
            <a:r>
              <a:rPr lang="en-US" dirty="0"/>
              <a:t>This is roughly the equivalent of a </a:t>
            </a:r>
            <a:r>
              <a:rPr lang="en-US" dirty="0" err="1"/>
              <a:t>ExecutionContext</a:t>
            </a:r>
            <a:endParaRPr lang="en-US" dirty="0"/>
          </a:p>
          <a:p>
            <a:pPr lvl="1"/>
            <a:r>
              <a:rPr lang="en-US" dirty="0"/>
              <a:t>Only one model can be loaded at a time (per NVDLA “Core”)</a:t>
            </a:r>
          </a:p>
          <a:p>
            <a:r>
              <a:rPr lang="en-US" dirty="0"/>
              <a:t>Allocate and load input/output buffers</a:t>
            </a:r>
          </a:p>
          <a:p>
            <a:pPr lvl="1"/>
            <a:r>
              <a:rPr lang="en-US" dirty="0"/>
              <a:t>A call to allocate a separate call to bind to current model</a:t>
            </a:r>
          </a:p>
          <a:p>
            <a:r>
              <a:rPr lang="en-US" dirty="0"/>
              <a:t>Submit inference task</a:t>
            </a:r>
          </a:p>
          <a:p>
            <a:pPr lvl="1"/>
            <a:r>
              <a:rPr lang="en-US" dirty="0"/>
              <a:t>Synchronous operation</a:t>
            </a:r>
          </a:p>
          <a:p>
            <a:r>
              <a:rPr lang="en-US" dirty="0"/>
              <a:t>cleanup</a:t>
            </a:r>
          </a:p>
          <a:p>
            <a:r>
              <a:rPr lang="en-US" dirty="0"/>
              <a:t>All implemented using the NVDLA </a:t>
            </a:r>
            <a:r>
              <a:rPr lang="en-US" dirty="0" err="1"/>
              <a:t>OpenSource</a:t>
            </a:r>
            <a:r>
              <a:rPr lang="en-US" dirty="0"/>
              <a:t> C++ API </a:t>
            </a:r>
          </a:p>
          <a:p>
            <a:pPr lvl="1"/>
            <a:r>
              <a:rPr lang="en-US" dirty="0"/>
              <a:t>There are multiple layers of API available to  interact with the devices, we currently are using the highest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AC670-4A09-44F1-81D7-BEB28C8390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8611D-D7F2-48F8-9D1E-A005B4568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11835-5CBF-4622-82AB-FE7FD5FCC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605" y="1516737"/>
            <a:ext cx="3595199" cy="38356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A395FF-045F-40EA-A521-EF0F8D174CAB}"/>
              </a:ext>
            </a:extLst>
          </p:cNvPr>
          <p:cNvSpPr/>
          <p:nvPr/>
        </p:nvSpPr>
        <p:spPr>
          <a:xfrm>
            <a:off x="10616604" y="3863203"/>
            <a:ext cx="3678336" cy="1489176"/>
          </a:xfrm>
          <a:prstGeom prst="rect">
            <a:avLst/>
          </a:prstGeom>
          <a:noFill/>
          <a:ln w="222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EBDF5B-7D07-4A61-AA94-EF79A0929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8912" y="3164239"/>
            <a:ext cx="610846" cy="5216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BC7FA4-1F6E-4B8E-98E8-B86A1915023A}"/>
              </a:ext>
            </a:extLst>
          </p:cNvPr>
          <p:cNvCxnSpPr/>
          <p:nvPr/>
        </p:nvCxnSpPr>
        <p:spPr>
          <a:xfrm flipH="1">
            <a:off x="11330460" y="3078360"/>
            <a:ext cx="400388" cy="7139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47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6869D-98AA-4C59-99E9-061EED50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BE18D-F4F7-407F-B0FE-FA32E098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MCL – NVDLA integration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3FC4B-476C-430B-B36F-E41041B36BC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08134" y="1602054"/>
            <a:ext cx="9225336" cy="5486401"/>
          </a:xfrm>
        </p:spPr>
        <p:txBody>
          <a:bodyPr/>
          <a:lstStyle/>
          <a:p>
            <a:r>
              <a:rPr lang="en-US" sz="2400" dirty="0"/>
              <a:t>Recall: MCL is built on top of OpenCL</a:t>
            </a:r>
          </a:p>
          <a:p>
            <a:r>
              <a:rPr lang="en-US" sz="2400" dirty="0"/>
              <a:t>Recall: Tasks are OpenCL kernels (source code) and associated inputs/outputs</a:t>
            </a:r>
          </a:p>
          <a:p>
            <a:pPr lvl="1"/>
            <a:r>
              <a:rPr lang="en-US" sz="2000" dirty="0"/>
              <a:t>Compiled/executed depending on the device a task runs on </a:t>
            </a:r>
          </a:p>
          <a:p>
            <a:pPr lvl="1"/>
            <a:r>
              <a:rPr lang="en-US" sz="2000" dirty="0"/>
              <a:t>Devices managed by the MCL Scheduler</a:t>
            </a:r>
          </a:p>
          <a:p>
            <a:r>
              <a:rPr lang="en-US" sz="2400" dirty="0"/>
              <a:t>NVDLA does not have an OpenCL implementation nor does it compile directly from source</a:t>
            </a:r>
          </a:p>
          <a:p>
            <a:r>
              <a:rPr lang="en-US" sz="2400" dirty="0"/>
              <a:t>For integration we have developed a custom POCL</a:t>
            </a:r>
            <a:r>
              <a:rPr lang="en-US" sz="2400" baseline="30000" dirty="0"/>
              <a:t>1</a:t>
            </a:r>
            <a:r>
              <a:rPr lang="en-US" sz="2400" dirty="0"/>
              <a:t> device for the NVDLA </a:t>
            </a:r>
          </a:p>
          <a:p>
            <a:r>
              <a:rPr lang="en-US" sz="2400" dirty="0"/>
              <a:t>Currently, ingests preconstructed DLA binary</a:t>
            </a:r>
          </a:p>
          <a:p>
            <a:r>
              <a:rPr lang="en-US" sz="2400" dirty="0"/>
              <a:t>Looking into direct construction from an ML deployment model (e.g. ONNX)</a:t>
            </a:r>
          </a:p>
          <a:p>
            <a:pPr lvl="1"/>
            <a:r>
              <a:rPr lang="en-US" sz="2000" dirty="0"/>
              <a:t>Would eliminate user needing to run “</a:t>
            </a:r>
            <a:r>
              <a:rPr lang="en-US" sz="2000" dirty="0" err="1"/>
              <a:t>trtexec</a:t>
            </a:r>
            <a:r>
              <a:rPr lang="en-US" sz="2000" dirty="0"/>
              <a:t>” or “</a:t>
            </a:r>
            <a:r>
              <a:rPr lang="en-US" sz="2000" dirty="0" err="1"/>
              <a:t>nvdla_compiler</a:t>
            </a:r>
            <a:r>
              <a:rPr lang="en-US" sz="2000" dirty="0"/>
              <a:t>”</a:t>
            </a:r>
            <a:br>
              <a:rPr lang="en-US" sz="2000" dirty="0"/>
            </a:br>
            <a:r>
              <a:rPr lang="en-US" sz="2000" dirty="0"/>
              <a:t>or implement a custom serializer</a:t>
            </a:r>
          </a:p>
          <a:p>
            <a:pPr marL="109728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AC670-4A09-44F1-81D7-BEB28C8390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8611D-D7F2-48F8-9D1E-A005B4568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11835-5CBF-4622-82AB-FE7FD5FCC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605" y="1516737"/>
            <a:ext cx="3595199" cy="38356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A395FF-045F-40EA-A521-EF0F8D174CAB}"/>
              </a:ext>
            </a:extLst>
          </p:cNvPr>
          <p:cNvSpPr/>
          <p:nvPr/>
        </p:nvSpPr>
        <p:spPr>
          <a:xfrm>
            <a:off x="12790778" y="3863203"/>
            <a:ext cx="1504161" cy="1489176"/>
          </a:xfrm>
          <a:prstGeom prst="rect">
            <a:avLst/>
          </a:prstGeom>
          <a:noFill/>
          <a:ln w="222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84F58-D0D9-44C3-8F38-A9CE49C12C3F}"/>
              </a:ext>
            </a:extLst>
          </p:cNvPr>
          <p:cNvSpPr txBox="1"/>
          <p:nvPr/>
        </p:nvSpPr>
        <p:spPr>
          <a:xfrm>
            <a:off x="1092952" y="7642494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aseline="30000" dirty="0"/>
              <a:t>1</a:t>
            </a:r>
            <a:r>
              <a:rPr lang="en-US" sz="1800" dirty="0">
                <a:hlinkClick r:id="rId3"/>
              </a:rPr>
              <a:t>http://portablecl.org/</a:t>
            </a:r>
            <a:endParaRPr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0BA5B-1DBC-4D6C-8237-1440640B3B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090" y="3149221"/>
            <a:ext cx="610846" cy="5216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7C2215-8869-48AF-AB4F-5FF4943662F3}"/>
              </a:ext>
            </a:extLst>
          </p:cNvPr>
          <p:cNvCxnSpPr/>
          <p:nvPr/>
        </p:nvCxnSpPr>
        <p:spPr>
          <a:xfrm flipH="1">
            <a:off x="11319638" y="3063342"/>
            <a:ext cx="400388" cy="7139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32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945059-9F0F-481B-9363-80B6805B7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99BCD-308A-4894-B1A9-C9C94D38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NVDLA  POCL Driver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06CB1-D353-4178-B716-87DD262FCCE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1700296"/>
            <a:ext cx="12801600" cy="5486401"/>
          </a:xfrm>
        </p:spPr>
        <p:txBody>
          <a:bodyPr/>
          <a:lstStyle/>
          <a:p>
            <a:r>
              <a:rPr lang="en-US" dirty="0"/>
              <a:t>POCL – Portable Compute Language</a:t>
            </a:r>
          </a:p>
          <a:p>
            <a:pPr lvl="1"/>
            <a:r>
              <a:rPr lang="en-US" dirty="0"/>
              <a:t>Open source implementation of OpenCL standard</a:t>
            </a:r>
          </a:p>
          <a:p>
            <a:r>
              <a:rPr lang="en-US" dirty="0"/>
              <a:t>Provides the connection between MCL and NVDLA</a:t>
            </a:r>
          </a:p>
          <a:p>
            <a:pPr lvl="1"/>
            <a:r>
              <a:rPr lang="en-US" dirty="0" err="1"/>
              <a:t>Xaiver</a:t>
            </a:r>
            <a:r>
              <a:rPr lang="en-US" dirty="0"/>
              <a:t> – calls directly into </a:t>
            </a:r>
            <a:r>
              <a:rPr lang="en-US" dirty="0" err="1"/>
              <a:t>TensorRT</a:t>
            </a:r>
            <a:endParaRPr lang="en-US" dirty="0"/>
          </a:p>
          <a:p>
            <a:pPr lvl="1"/>
            <a:r>
              <a:rPr lang="en-US" dirty="0"/>
              <a:t>Virtual Platform – connects to our lightweight server running in the </a:t>
            </a:r>
            <a:r>
              <a:rPr lang="en-US" dirty="0" err="1"/>
              <a:t>Qemu</a:t>
            </a:r>
            <a:r>
              <a:rPr lang="en-US" dirty="0"/>
              <a:t> image</a:t>
            </a:r>
          </a:p>
          <a:p>
            <a:r>
              <a:rPr lang="en-US" dirty="0"/>
              <a:t>Device discovery and initialization</a:t>
            </a:r>
          </a:p>
          <a:p>
            <a:r>
              <a:rPr lang="en-US" dirty="0"/>
              <a:t>Buffer/memory management	</a:t>
            </a:r>
          </a:p>
          <a:p>
            <a:r>
              <a:rPr lang="en-US" dirty="0"/>
              <a:t>Launches and reports finished execution of tasks</a:t>
            </a:r>
          </a:p>
          <a:p>
            <a:r>
              <a:rPr lang="en-US" dirty="0"/>
              <a:t>Implemented using the OpenCL “</a:t>
            </a:r>
            <a:r>
              <a:rPr lang="en-US" dirty="0" err="1"/>
              <a:t>builtin_kernel</a:t>
            </a:r>
            <a:r>
              <a:rPr lang="en-US" dirty="0"/>
              <a:t>” interface</a:t>
            </a:r>
          </a:p>
          <a:p>
            <a:pPr lvl="1"/>
            <a:r>
              <a:rPr lang="en-US" dirty="0"/>
              <a:t>Specifies that the device doesn’t run arbitrary OpenCL code</a:t>
            </a:r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1230E-C1E0-4040-ACD8-C7C7BC8939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37AE9-ED3C-4571-A1B0-122564F55E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dirty="0"/>
              <a:t>PPOPP'21 Tutorial: MCL + Alternatives Resouces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67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826817-657A-4997-87DE-C94399B8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A653BB-8DA2-422B-A5E2-FA54D7DCE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test it out!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3C537-ED6F-4B20-8BFA-5AA3537AFFCA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Hopefully by now your docker image has finished downloading</a:t>
            </a:r>
          </a:p>
          <a:p>
            <a:pPr lvl="1"/>
            <a:r>
              <a:rPr lang="en-US" dirty="0"/>
              <a:t>Recall: “docker pull </a:t>
            </a:r>
            <a:r>
              <a:rPr lang="en-US" dirty="0" err="1"/>
              <a:t>minoscomputing</a:t>
            </a:r>
            <a:r>
              <a:rPr lang="en-US" dirty="0"/>
              <a:t>/ppopp21”</a:t>
            </a:r>
          </a:p>
          <a:p>
            <a:r>
              <a:rPr lang="en-US" dirty="0"/>
              <a:t>Goal: Take a pretrained </a:t>
            </a:r>
            <a:r>
              <a:rPr lang="en-US" dirty="0" err="1"/>
              <a:t>mnist</a:t>
            </a:r>
            <a:r>
              <a:rPr lang="en-US" dirty="0"/>
              <a:t> (digit recognition) model and use it to performance inference on an (emulated) NVDLA</a:t>
            </a:r>
          </a:p>
          <a:p>
            <a:r>
              <a:rPr lang="en-US" dirty="0"/>
              <a:t>We will perform the following steps:</a:t>
            </a:r>
          </a:p>
          <a:p>
            <a:pPr lvl="1"/>
            <a:r>
              <a:rPr lang="en-US" dirty="0"/>
              <a:t>Instantiate NVDLA </a:t>
            </a:r>
            <a:r>
              <a:rPr lang="en-US" dirty="0" err="1"/>
              <a:t>Qemu</a:t>
            </a:r>
            <a:r>
              <a:rPr lang="en-US" dirty="0"/>
              <a:t> devices</a:t>
            </a:r>
          </a:p>
          <a:p>
            <a:pPr lvl="1"/>
            <a:r>
              <a:rPr lang="en-US" dirty="0"/>
              <a:t>Compile </a:t>
            </a:r>
            <a:r>
              <a:rPr lang="en-US" dirty="0" err="1"/>
              <a:t>mnist</a:t>
            </a:r>
            <a:r>
              <a:rPr lang="en-US" dirty="0"/>
              <a:t> caffe model into an </a:t>
            </a:r>
            <a:r>
              <a:rPr lang="en-US" dirty="0" err="1"/>
              <a:t>nvdla</a:t>
            </a:r>
            <a:r>
              <a:rPr lang="en-US" dirty="0"/>
              <a:t> binary </a:t>
            </a:r>
          </a:p>
          <a:p>
            <a:pPr lvl="1"/>
            <a:r>
              <a:rPr lang="en-US" dirty="0"/>
              <a:t>Launch MCL scheduler process with POCL </a:t>
            </a:r>
            <a:r>
              <a:rPr lang="en-US" dirty="0" err="1"/>
              <a:t>envargs</a:t>
            </a:r>
            <a:r>
              <a:rPr lang="en-US" dirty="0"/>
              <a:t> to enable NVDLA’s</a:t>
            </a:r>
          </a:p>
          <a:p>
            <a:pPr lvl="1"/>
            <a:r>
              <a:rPr lang="en-US" dirty="0"/>
              <a:t>Perform inference using an example MCL application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EFF27-6BE8-4350-B535-BE759EA534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8C5A6-DD91-4BD7-A77A-EF044EB93C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12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52467-7975-4806-A810-712A0442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E1D540-6C4E-4497-8C2E-CE8F2B91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Instantiating NVDLA </a:t>
            </a:r>
            <a:r>
              <a:rPr lang="en-US" dirty="0" err="1"/>
              <a:t>Qemu</a:t>
            </a:r>
            <a:r>
              <a:rPr lang="en-US" dirty="0"/>
              <a:t> Devices – Host Side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FF699-B252-4CC3-B99E-C0DF312F91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D50C9-2ED6-4AE4-8323-40B16B85F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BAD562-2762-4F57-A74E-E1AD50291543}"/>
              </a:ext>
            </a:extLst>
          </p:cNvPr>
          <p:cNvSpPr/>
          <p:nvPr/>
        </p:nvSpPr>
        <p:spPr>
          <a:xfrm>
            <a:off x="1217395" y="1742349"/>
            <a:ext cx="7082543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host:~# docker run –name ppopp21 –it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minoscomputing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/ppopp21 /bin/bash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5165CE-1BE8-4A69-B92A-1C17F5C875F5}"/>
              </a:ext>
            </a:extLst>
          </p:cNvPr>
          <p:cNvSpPr/>
          <p:nvPr/>
        </p:nvSpPr>
        <p:spPr>
          <a:xfrm>
            <a:off x="1212949" y="2093745"/>
            <a:ext cx="3564656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:/ppopp21# cd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7CAFCE-8D8C-4CF2-B451-8205251927CE}"/>
              </a:ext>
            </a:extLst>
          </p:cNvPr>
          <p:cNvSpPr/>
          <p:nvPr/>
        </p:nvSpPr>
        <p:spPr>
          <a:xfrm>
            <a:off x="1209682" y="2468498"/>
            <a:ext cx="5818755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:/ppopp21/nvdla#./start_nvdla_emulator.sh 2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D554CBA-0CD8-45E6-9C79-1F8CFDA534EA}"/>
              </a:ext>
            </a:extLst>
          </p:cNvPr>
          <p:cNvSpPr/>
          <p:nvPr/>
        </p:nvSpPr>
        <p:spPr>
          <a:xfrm rot="5400000">
            <a:off x="2456709" y="1214320"/>
            <a:ext cx="379713" cy="3558692"/>
          </a:xfrm>
          <a:prstGeom prst="leftBrace">
            <a:avLst>
              <a:gd name="adj1" fmla="val 8333"/>
              <a:gd name="adj2" fmla="val 82398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50A6FD-C5FA-448C-A27E-77F1244B0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255" y="3056562"/>
            <a:ext cx="7603789" cy="47385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9B1FB7-8E92-433E-8267-1B702B7A6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46" y="6003353"/>
            <a:ext cx="4088936" cy="967796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C4413A7B-8B91-4242-893F-BA6F0BFB4B3A}"/>
              </a:ext>
            </a:extLst>
          </p:cNvPr>
          <p:cNvSpPr/>
          <p:nvPr/>
        </p:nvSpPr>
        <p:spPr>
          <a:xfrm>
            <a:off x="4960986" y="2992091"/>
            <a:ext cx="498361" cy="4803064"/>
          </a:xfrm>
          <a:prstGeom prst="leftBrace">
            <a:avLst>
              <a:gd name="adj1" fmla="val 8333"/>
              <a:gd name="adj2" fmla="val 59964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AC2A07-BC2A-4A65-BCEC-C562CC766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21" y="3109772"/>
            <a:ext cx="3558692" cy="26493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CF6323B-D2ED-43FF-88BA-D654B884875D}"/>
              </a:ext>
            </a:extLst>
          </p:cNvPr>
          <p:cNvSpPr/>
          <p:nvPr/>
        </p:nvSpPr>
        <p:spPr>
          <a:xfrm>
            <a:off x="6790366" y="2499735"/>
            <a:ext cx="183963" cy="221399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301877-55B5-4D2C-894B-EC3488BB0E0B}"/>
              </a:ext>
            </a:extLst>
          </p:cNvPr>
          <p:cNvCxnSpPr/>
          <p:nvPr/>
        </p:nvCxnSpPr>
        <p:spPr>
          <a:xfrm flipV="1">
            <a:off x="7012204" y="2314115"/>
            <a:ext cx="681742" cy="122573"/>
          </a:xfrm>
          <a:prstGeom prst="straightConnector1">
            <a:avLst/>
          </a:prstGeom>
          <a:ln w="190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85F28988-5983-4743-8D97-622160ADD91B}"/>
              </a:ext>
            </a:extLst>
          </p:cNvPr>
          <p:cNvSpPr/>
          <p:nvPr/>
        </p:nvSpPr>
        <p:spPr>
          <a:xfrm>
            <a:off x="7789036" y="2090846"/>
            <a:ext cx="3181462" cy="531271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We can create multiple emulated NVDLAS!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584E2A-0F27-4680-9972-6EFFC6B7A5AF}"/>
              </a:ext>
            </a:extLst>
          </p:cNvPr>
          <p:cNvSpPr/>
          <p:nvPr/>
        </p:nvSpPr>
        <p:spPr>
          <a:xfrm>
            <a:off x="8116781" y="2706134"/>
            <a:ext cx="3181462" cy="32862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NVDLA </a:t>
            </a:r>
            <a:r>
              <a:rPr lang="en-US" sz="1800" dirty="0" err="1">
                <a:solidFill>
                  <a:schemeClr val="accent2"/>
                </a:solidFill>
              </a:rPr>
              <a:t>Qemu</a:t>
            </a:r>
            <a:r>
              <a:rPr lang="en-US" sz="1800" dirty="0">
                <a:solidFill>
                  <a:schemeClr val="accent2"/>
                </a:solidFill>
              </a:rPr>
              <a:t> configuration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646E69-4E26-4B45-ADD3-9FBE13A6A9F8}"/>
              </a:ext>
            </a:extLst>
          </p:cNvPr>
          <p:cNvSpPr/>
          <p:nvPr/>
        </p:nvSpPr>
        <p:spPr>
          <a:xfrm>
            <a:off x="11877280" y="4271151"/>
            <a:ext cx="529342" cy="181815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DCAECC-67DD-4766-AC57-426749CD3159}"/>
              </a:ext>
            </a:extLst>
          </p:cNvPr>
          <p:cNvCxnSpPr>
            <a:cxnSpLocks/>
          </p:cNvCxnSpPr>
          <p:nvPr/>
        </p:nvCxnSpPr>
        <p:spPr>
          <a:xfrm flipV="1">
            <a:off x="12141951" y="2881348"/>
            <a:ext cx="540615" cy="1320997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4B269D1-D7A9-4604-830A-BB01184CD8D7}"/>
              </a:ext>
            </a:extLst>
          </p:cNvPr>
          <p:cNvSpPr/>
          <p:nvPr/>
        </p:nvSpPr>
        <p:spPr>
          <a:xfrm>
            <a:off x="12050324" y="2011169"/>
            <a:ext cx="2001490" cy="84837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Each instance forwards a unique host port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6B571DC-F88F-4603-B65F-2A53DA57AC9A}"/>
              </a:ext>
            </a:extLst>
          </p:cNvPr>
          <p:cNvSpPr/>
          <p:nvPr/>
        </p:nvSpPr>
        <p:spPr>
          <a:xfrm>
            <a:off x="1208684" y="6135854"/>
            <a:ext cx="2351523" cy="22636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AB848D-BC2E-420E-A168-73CFD26D791C}"/>
              </a:ext>
            </a:extLst>
          </p:cNvPr>
          <p:cNvCxnSpPr>
            <a:cxnSpLocks/>
          </p:cNvCxnSpPr>
          <p:nvPr/>
        </p:nvCxnSpPr>
        <p:spPr>
          <a:xfrm flipH="1">
            <a:off x="1114776" y="6480743"/>
            <a:ext cx="102619" cy="96303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3F86867-C6FE-4FB5-851B-42590E703723}"/>
              </a:ext>
            </a:extLst>
          </p:cNvPr>
          <p:cNvSpPr/>
          <p:nvPr/>
        </p:nvSpPr>
        <p:spPr>
          <a:xfrm>
            <a:off x="888779" y="7437707"/>
            <a:ext cx="3108006" cy="55376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Each instance creates a copy of the virtual hard drive</a:t>
            </a:r>
          </a:p>
        </p:txBody>
      </p:sp>
    </p:spTree>
    <p:extLst>
      <p:ext uri="{BB962C8B-B14F-4D97-AF65-F5344CB8AC3E}">
        <p14:creationId xmlns:p14="http://schemas.microsoft.com/office/powerpoint/2010/main" val="71600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52467-7975-4806-A810-712A0442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E1D540-6C4E-4497-8C2E-CE8F2B91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Instantiating NVDLA </a:t>
            </a:r>
            <a:r>
              <a:rPr lang="en-US" dirty="0" err="1"/>
              <a:t>Qemu</a:t>
            </a:r>
            <a:r>
              <a:rPr lang="en-US" dirty="0"/>
              <a:t> Devices – Guest side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FF699-B252-4CC3-B99E-C0DF312F91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D50C9-2ED6-4AE4-8323-40B16B85F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9B1FB7-8E92-433E-8267-1B702B7A6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09" y="4987787"/>
            <a:ext cx="4526498" cy="1071361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C4413A7B-8B91-4242-893F-BA6F0BFB4B3A}"/>
              </a:ext>
            </a:extLst>
          </p:cNvPr>
          <p:cNvSpPr/>
          <p:nvPr/>
        </p:nvSpPr>
        <p:spPr>
          <a:xfrm>
            <a:off x="6221668" y="2572958"/>
            <a:ext cx="498361" cy="5290587"/>
          </a:xfrm>
          <a:prstGeom prst="leftBrace">
            <a:avLst>
              <a:gd name="adj1" fmla="val 8333"/>
              <a:gd name="adj2" fmla="val 55458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F28988-5983-4743-8D97-622160ADD91B}"/>
              </a:ext>
            </a:extLst>
          </p:cNvPr>
          <p:cNvSpPr/>
          <p:nvPr/>
        </p:nvSpPr>
        <p:spPr>
          <a:xfrm>
            <a:off x="11371774" y="5047171"/>
            <a:ext cx="3181462" cy="78593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Mount from the host the directory where this image was launched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584E2A-0F27-4680-9972-6EFFC6B7A5AF}"/>
              </a:ext>
            </a:extLst>
          </p:cNvPr>
          <p:cNvSpPr/>
          <p:nvPr/>
        </p:nvSpPr>
        <p:spPr>
          <a:xfrm>
            <a:off x="11351542" y="3448077"/>
            <a:ext cx="3181462" cy="328626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Launch the </a:t>
            </a:r>
            <a:r>
              <a:rPr lang="en-US" sz="1800" dirty="0" err="1">
                <a:solidFill>
                  <a:schemeClr val="accent2"/>
                </a:solidFill>
              </a:rPr>
              <a:t>Qemu</a:t>
            </a:r>
            <a:r>
              <a:rPr lang="en-US" sz="1800" dirty="0">
                <a:solidFill>
                  <a:schemeClr val="accent2"/>
                </a:solidFill>
              </a:rPr>
              <a:t> instance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F646E69-4E26-4B45-ADD3-9FBE13A6A9F8}"/>
              </a:ext>
            </a:extLst>
          </p:cNvPr>
          <p:cNvSpPr/>
          <p:nvPr/>
        </p:nvSpPr>
        <p:spPr>
          <a:xfrm>
            <a:off x="1780959" y="5334472"/>
            <a:ext cx="4095007" cy="40081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9DCAECC-67DD-4766-AC57-426749CD3159}"/>
              </a:ext>
            </a:extLst>
          </p:cNvPr>
          <p:cNvCxnSpPr>
            <a:cxnSpLocks/>
          </p:cNvCxnSpPr>
          <p:nvPr/>
        </p:nvCxnSpPr>
        <p:spPr>
          <a:xfrm flipH="1" flipV="1">
            <a:off x="4496251" y="4698803"/>
            <a:ext cx="948069" cy="52146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4B269D1-D7A9-4604-830A-BB01184CD8D7}"/>
              </a:ext>
            </a:extLst>
          </p:cNvPr>
          <p:cNvSpPr/>
          <p:nvPr/>
        </p:nvSpPr>
        <p:spPr>
          <a:xfrm>
            <a:off x="1022613" y="3831376"/>
            <a:ext cx="4586282" cy="84837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“expect” is a program that allows us to talk to other interactive application via a script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3B447AC-BE7F-42A1-9A31-F1CDA5DCD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931" y="2617321"/>
            <a:ext cx="4330870" cy="522783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412FD22-0925-4D1A-91C5-04B06DCA34FC}"/>
              </a:ext>
            </a:extLst>
          </p:cNvPr>
          <p:cNvSpPr/>
          <p:nvPr/>
        </p:nvSpPr>
        <p:spPr>
          <a:xfrm>
            <a:off x="6857048" y="3482534"/>
            <a:ext cx="3937197" cy="25971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516044A-F497-42E7-8B44-3522D90E319B}"/>
              </a:ext>
            </a:extLst>
          </p:cNvPr>
          <p:cNvCxnSpPr>
            <a:cxnSpLocks/>
          </p:cNvCxnSpPr>
          <p:nvPr/>
        </p:nvCxnSpPr>
        <p:spPr>
          <a:xfrm>
            <a:off x="10858362" y="3612390"/>
            <a:ext cx="42915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1E4A0C2-2EE6-47F7-9281-E8707795AA8D}"/>
              </a:ext>
            </a:extLst>
          </p:cNvPr>
          <p:cNvSpPr/>
          <p:nvPr/>
        </p:nvSpPr>
        <p:spPr>
          <a:xfrm>
            <a:off x="6857047" y="5263755"/>
            <a:ext cx="3937197" cy="25971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C690E5-D25F-4819-856C-B389FF4EB784}"/>
              </a:ext>
            </a:extLst>
          </p:cNvPr>
          <p:cNvCxnSpPr>
            <a:cxnSpLocks/>
          </p:cNvCxnSpPr>
          <p:nvPr/>
        </p:nvCxnSpPr>
        <p:spPr>
          <a:xfrm>
            <a:off x="10858362" y="5393611"/>
            <a:ext cx="42915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F9FBBCE-DBDC-4355-B89F-848B9F0FF835}"/>
              </a:ext>
            </a:extLst>
          </p:cNvPr>
          <p:cNvSpPr/>
          <p:nvPr/>
        </p:nvSpPr>
        <p:spPr>
          <a:xfrm>
            <a:off x="6836029" y="6607135"/>
            <a:ext cx="2632608" cy="25971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AF208FC-9BE0-4CBF-BF41-6B1D073BF996}"/>
              </a:ext>
            </a:extLst>
          </p:cNvPr>
          <p:cNvCxnSpPr>
            <a:cxnSpLocks/>
          </p:cNvCxnSpPr>
          <p:nvPr/>
        </p:nvCxnSpPr>
        <p:spPr>
          <a:xfrm>
            <a:off x="9517422" y="6763407"/>
            <a:ext cx="1770095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C9C894D-36CE-4736-999B-BAF95ADE2D15}"/>
              </a:ext>
            </a:extLst>
          </p:cNvPr>
          <p:cNvSpPr/>
          <p:nvPr/>
        </p:nvSpPr>
        <p:spPr>
          <a:xfrm>
            <a:off x="11351542" y="6317639"/>
            <a:ext cx="3181462" cy="78593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Insert the NVDLA device driver module into the driver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41307A-DA2F-4832-8A9D-00CDC47D7EE2}"/>
              </a:ext>
            </a:extLst>
          </p:cNvPr>
          <p:cNvSpPr/>
          <p:nvPr/>
        </p:nvSpPr>
        <p:spPr>
          <a:xfrm>
            <a:off x="6836028" y="7277151"/>
            <a:ext cx="4115125" cy="25971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29DC3DD-F96A-4FA0-8147-85392635E557}"/>
              </a:ext>
            </a:extLst>
          </p:cNvPr>
          <p:cNvCxnSpPr>
            <a:cxnSpLocks/>
          </p:cNvCxnSpPr>
          <p:nvPr/>
        </p:nvCxnSpPr>
        <p:spPr>
          <a:xfrm>
            <a:off x="10951153" y="7424408"/>
            <a:ext cx="336364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564575E-695F-40F1-B8D3-2B8A814CAE14}"/>
              </a:ext>
            </a:extLst>
          </p:cNvPr>
          <p:cNvSpPr/>
          <p:nvPr/>
        </p:nvSpPr>
        <p:spPr>
          <a:xfrm>
            <a:off x="11351542" y="7270242"/>
            <a:ext cx="3181462" cy="36590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Launch lightweight server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BE31F0-2998-4F8D-929B-4D9F48C3BD96}"/>
              </a:ext>
            </a:extLst>
          </p:cNvPr>
          <p:cNvSpPr/>
          <p:nvPr/>
        </p:nvSpPr>
        <p:spPr>
          <a:xfrm>
            <a:off x="952270" y="1696119"/>
            <a:ext cx="7082543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host:~# docker run –name ppopp21 –it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minoscomputing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/ppopp21 /bin/bash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9DED864-BEED-458E-9053-4E06E511BE52}"/>
              </a:ext>
            </a:extLst>
          </p:cNvPr>
          <p:cNvSpPr/>
          <p:nvPr/>
        </p:nvSpPr>
        <p:spPr>
          <a:xfrm>
            <a:off x="947824" y="2047515"/>
            <a:ext cx="3564656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:/ppopp21# cd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76AAC80-6B5A-4441-ADD4-5942703A87B2}"/>
              </a:ext>
            </a:extLst>
          </p:cNvPr>
          <p:cNvSpPr/>
          <p:nvPr/>
        </p:nvSpPr>
        <p:spPr>
          <a:xfrm>
            <a:off x="943559" y="2432760"/>
            <a:ext cx="5818755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:/ppopp21/nvdla#./start_nvdla_emulator.sh 2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65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F52467-7975-4806-A810-712A0442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E1D540-6C4E-4497-8C2E-CE8F2B91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Instantiating NVDLA </a:t>
            </a:r>
            <a:r>
              <a:rPr lang="en-US" dirty="0" err="1"/>
              <a:t>Qemu</a:t>
            </a:r>
            <a:r>
              <a:rPr lang="en-US" dirty="0"/>
              <a:t> Devices</a:t>
            </a: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4FF699-B252-4CC3-B99E-C0DF312F914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D50C9-2ED6-4AE4-8323-40B16B85F0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pic>
        <p:nvPicPr>
          <p:cNvPr id="4" name="MCL_NVDLA_0.mp4" descr="MCL_NVDLA_0.mp4">
            <a:hlinkClick r:id="" action="ppaction://media"/>
            <a:extLst>
              <a:ext uri="{FF2B5EF4-FFF2-40B4-BE49-F238E27FC236}">
                <a16:creationId xmlns:a16="http://schemas.microsoft.com/office/drawing/2014/main" id="{C9EE6AAB-8B83-9146-8059-90BE4F46BE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73200"/>
            <a:ext cx="11596716" cy="67373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7517161-F554-4440-93D5-12DDE7C3ACB7}"/>
              </a:ext>
            </a:extLst>
          </p:cNvPr>
          <p:cNvSpPr/>
          <p:nvPr/>
        </p:nvSpPr>
        <p:spPr>
          <a:xfrm>
            <a:off x="10896600" y="1589466"/>
            <a:ext cx="3739709" cy="430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host:~# docker run –name ppopp21 \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-it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minoscomputing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/ppopp21 /bin/bash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95D56E-7915-4422-BD7F-10EC533AE105}"/>
              </a:ext>
            </a:extLst>
          </p:cNvPr>
          <p:cNvSpPr/>
          <p:nvPr/>
        </p:nvSpPr>
        <p:spPr>
          <a:xfrm>
            <a:off x="10896600" y="2146097"/>
            <a:ext cx="3564656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:/ppopp21# cd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C3617A3-852C-4987-BEC0-1928AE8E83EA}"/>
              </a:ext>
            </a:extLst>
          </p:cNvPr>
          <p:cNvSpPr/>
          <p:nvPr/>
        </p:nvSpPr>
        <p:spPr>
          <a:xfrm>
            <a:off x="10896600" y="2537718"/>
            <a:ext cx="3341019" cy="4381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\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./start_nvdla_emulator.sh 2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274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3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F7251-1987-4465-8964-A148BAA4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9CF1C2-D18E-4C09-9DE8-74319DAA8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MNIST model to NVDLA format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7EDE92-F28C-4D4F-9A4E-1E18C55EEF7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10574-E476-4B41-9400-BF183EDDF1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02371E-35E0-4AEF-B69F-D716E00383EB}"/>
              </a:ext>
            </a:extLst>
          </p:cNvPr>
          <p:cNvSpPr/>
          <p:nvPr/>
        </p:nvSpPr>
        <p:spPr>
          <a:xfrm>
            <a:off x="1217395" y="2018296"/>
            <a:ext cx="4220309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host:~/#docker exec -it ppopp21 /bin/bash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D088D5-E4FD-4894-A716-EA98E23CF2A7}"/>
              </a:ext>
            </a:extLst>
          </p:cNvPr>
          <p:cNvSpPr/>
          <p:nvPr/>
        </p:nvSpPr>
        <p:spPr>
          <a:xfrm>
            <a:off x="1217396" y="2738881"/>
            <a:ext cx="6698386" cy="48497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make caffe=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mnist.caffemodel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\   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prototxt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mnist.prototxt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nvdla_emu_bin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321027-EECE-4240-8B44-DB0ADDE7E6F4}"/>
              </a:ext>
            </a:extLst>
          </p:cNvPr>
          <p:cNvSpPr/>
          <p:nvPr/>
        </p:nvSpPr>
        <p:spPr>
          <a:xfrm>
            <a:off x="1217395" y="1665397"/>
            <a:ext cx="5739800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we want our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qemu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images running so open a new terminal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120279A1-812C-449E-8250-0EC9CD0AC629}"/>
              </a:ext>
            </a:extLst>
          </p:cNvPr>
          <p:cNvSpPr/>
          <p:nvPr/>
        </p:nvSpPr>
        <p:spPr>
          <a:xfrm rot="5400000">
            <a:off x="4967998" y="-647099"/>
            <a:ext cx="344242" cy="78454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BBF91C-52BB-4B48-928D-E8AC336A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05" y="3690240"/>
            <a:ext cx="10085453" cy="15456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4B96F1-4FA3-458E-866B-CEAA0BB72EDE}"/>
              </a:ext>
            </a:extLst>
          </p:cNvPr>
          <p:cNvSpPr/>
          <p:nvPr/>
        </p:nvSpPr>
        <p:spPr>
          <a:xfrm>
            <a:off x="1120005" y="4404574"/>
            <a:ext cx="3684653" cy="25971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46DED5-E284-4211-A804-C55ED91D18C9}"/>
              </a:ext>
            </a:extLst>
          </p:cNvPr>
          <p:cNvCxnSpPr>
            <a:cxnSpLocks/>
          </p:cNvCxnSpPr>
          <p:nvPr/>
        </p:nvCxnSpPr>
        <p:spPr>
          <a:xfrm>
            <a:off x="6336584" y="4008716"/>
            <a:ext cx="383444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3C709D7-008F-4F9E-A59E-B34496F75CB7}"/>
              </a:ext>
            </a:extLst>
          </p:cNvPr>
          <p:cNvSpPr/>
          <p:nvPr/>
        </p:nvSpPr>
        <p:spPr>
          <a:xfrm>
            <a:off x="2269546" y="5447296"/>
            <a:ext cx="3812025" cy="78593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The process on the Xavier is very similar but uses a different compiler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18B3C5-0640-40C7-BD6B-C004755AD5C8}"/>
              </a:ext>
            </a:extLst>
          </p:cNvPr>
          <p:cNvSpPr txBox="1"/>
          <p:nvPr/>
        </p:nvSpPr>
        <p:spPr>
          <a:xfrm>
            <a:off x="6720028" y="3625800"/>
            <a:ext cx="418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Nvidia Open Source </a:t>
            </a:r>
            <a:r>
              <a:rPr lang="en-US" sz="1800" dirty="0" err="1">
                <a:solidFill>
                  <a:srgbClr val="FFFF00"/>
                </a:solidFill>
              </a:rPr>
              <a:t>nvdla</a:t>
            </a:r>
            <a:r>
              <a:rPr lang="en-US" sz="1800" dirty="0">
                <a:solidFill>
                  <a:srgbClr val="FFFF00"/>
                </a:solidFill>
              </a:rPr>
              <a:t> compiler</a:t>
            </a:r>
          </a:p>
          <a:p>
            <a:r>
              <a:rPr lang="en-US" sz="1800" dirty="0">
                <a:solidFill>
                  <a:srgbClr val="FFFF00"/>
                </a:solidFill>
              </a:rPr>
              <a:t>(comes prebuilt on the virtual platform)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D429EE3-BB8C-4CE4-9810-3A3F8D1E97E4}"/>
              </a:ext>
            </a:extLst>
          </p:cNvPr>
          <p:cNvCxnSpPr>
            <a:cxnSpLocks/>
          </p:cNvCxnSpPr>
          <p:nvPr/>
        </p:nvCxnSpPr>
        <p:spPr>
          <a:xfrm>
            <a:off x="4892842" y="4556093"/>
            <a:ext cx="383444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ED34A64-657A-4AFE-A8CE-F05BABE883DD}"/>
              </a:ext>
            </a:extLst>
          </p:cNvPr>
          <p:cNvSpPr txBox="1"/>
          <p:nvPr/>
        </p:nvSpPr>
        <p:spPr>
          <a:xfrm>
            <a:off x="5276286" y="435399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Rename from default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2EFFAEE-F3A2-4C94-B9B4-29A4D85B2182}"/>
              </a:ext>
            </a:extLst>
          </p:cNvPr>
          <p:cNvSpPr/>
          <p:nvPr/>
        </p:nvSpPr>
        <p:spPr>
          <a:xfrm>
            <a:off x="1120004" y="4709624"/>
            <a:ext cx="1861266" cy="497962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DCF80C-5D75-45F8-98D3-CE670E4A17E8}"/>
              </a:ext>
            </a:extLst>
          </p:cNvPr>
          <p:cNvSpPr txBox="1"/>
          <p:nvPr/>
        </p:nvSpPr>
        <p:spPr>
          <a:xfrm>
            <a:off x="3340175" y="4740759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Rename from default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E997F4-DB69-4F2B-A0FA-38AC9EAC8A44}"/>
              </a:ext>
            </a:extLst>
          </p:cNvPr>
          <p:cNvCxnSpPr>
            <a:cxnSpLocks/>
          </p:cNvCxnSpPr>
          <p:nvPr/>
        </p:nvCxnSpPr>
        <p:spPr>
          <a:xfrm>
            <a:off x="3008678" y="4942884"/>
            <a:ext cx="383444" cy="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55FD70F-FAFF-4DCC-A33E-4F35745CD7E9}"/>
              </a:ext>
            </a:extLst>
          </p:cNvPr>
          <p:cNvSpPr/>
          <p:nvPr/>
        </p:nvSpPr>
        <p:spPr>
          <a:xfrm>
            <a:off x="6528306" y="5489076"/>
            <a:ext cx="6311169" cy="78593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In theory NVDLA binaries should be compatible across different implementations assuming the layers with the network are present in the accelerator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36A16D-B7DE-46A5-BDA3-94C1DB8187EA}"/>
              </a:ext>
            </a:extLst>
          </p:cNvPr>
          <p:cNvSpPr/>
          <p:nvPr/>
        </p:nvSpPr>
        <p:spPr>
          <a:xfrm>
            <a:off x="4631517" y="6699622"/>
            <a:ext cx="4893579" cy="785937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We have not (yet) been able to use the same binary on the Xavier and the emulated NVDLA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16456A3-5751-4DC9-97CC-0592E5978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5315" y="1586759"/>
            <a:ext cx="1187410" cy="26912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379773A-8A40-430E-9FE9-66446269F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1539" y="1580770"/>
            <a:ext cx="1187410" cy="26787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BC3DBD6-67C2-413F-9FA3-30B593B13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246" y="5458632"/>
            <a:ext cx="1209003" cy="269407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10516F-99FD-442A-937F-ED8BCC67E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1906" y="5003520"/>
            <a:ext cx="1209002" cy="265352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BE95387-CE69-4671-9E45-47F4E9DC3980}"/>
              </a:ext>
            </a:extLst>
          </p:cNvPr>
          <p:cNvSpPr/>
          <p:nvPr/>
        </p:nvSpPr>
        <p:spPr>
          <a:xfrm>
            <a:off x="1212949" y="2376309"/>
            <a:ext cx="3564656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:/ppopp21# cd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5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A5AAA-CBF8-471D-97BD-DAAF5D61402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1039310" y="1770960"/>
            <a:ext cx="3591090" cy="3970721"/>
          </a:xfrm>
        </p:spPr>
        <p:txBody>
          <a:bodyPr/>
          <a:lstStyle/>
          <a:p>
            <a:r>
              <a:rPr lang="en-US" sz="2000" dirty="0"/>
              <a:t>We want to perform inference to predict what digit is present within an image</a:t>
            </a:r>
          </a:p>
          <a:p>
            <a:r>
              <a:rPr lang="en-US" sz="2000" dirty="0"/>
              <a:t>The only  thing we need to (potentially)  change is the </a:t>
            </a:r>
            <a:r>
              <a:rPr lang="en-US" sz="2000" dirty="0" err="1"/>
              <a:t>nvdla</a:t>
            </a:r>
            <a:r>
              <a:rPr lang="en-US" sz="2000" dirty="0"/>
              <a:t> binary path to run on hardware vs emulated NVDLAs</a:t>
            </a:r>
          </a:p>
          <a:p>
            <a:r>
              <a:rPr lang="en-US" sz="2000" dirty="0"/>
              <a:t>The docker container contains a full implementation of this application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E19234-0817-4F67-B170-F098C5BA7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928" y="1800209"/>
            <a:ext cx="9888636" cy="59608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DCEC2-0C6E-435A-84E4-985C6011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9183DF-F85D-4DD9-B2A9-B6D86EFF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Stripped Down MCL Application (MNIST)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2CD49-66A6-4E72-B3D8-D12662E31E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C1D9E-AB0E-4EA4-B937-966B7021D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71A4CB-B6CA-4B6A-AA42-2FE3908168AB}"/>
              </a:ext>
            </a:extLst>
          </p:cNvPr>
          <p:cNvSpPr/>
          <p:nvPr/>
        </p:nvSpPr>
        <p:spPr>
          <a:xfrm>
            <a:off x="4569303" y="4838686"/>
            <a:ext cx="895454" cy="27053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FDA44A-1B23-4EA7-9DEA-E80833CB0AC9}"/>
              </a:ext>
            </a:extLst>
          </p:cNvPr>
          <p:cNvSpPr txBox="1"/>
          <p:nvPr/>
        </p:nvSpPr>
        <p:spPr>
          <a:xfrm>
            <a:off x="5368364" y="4020368"/>
            <a:ext cx="2467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Pass DLA binary path </a:t>
            </a:r>
          </a:p>
          <a:p>
            <a:r>
              <a:rPr lang="en-US" sz="1800" dirty="0">
                <a:solidFill>
                  <a:srgbClr val="FFFF00"/>
                </a:solidFill>
              </a:rPr>
              <a:t>when declaring kernel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0C6D22C-F672-4B31-9B07-132CD04D8221}"/>
              </a:ext>
            </a:extLst>
          </p:cNvPr>
          <p:cNvCxnSpPr>
            <a:cxnSpLocks/>
          </p:cNvCxnSpPr>
          <p:nvPr/>
        </p:nvCxnSpPr>
        <p:spPr>
          <a:xfrm flipH="1">
            <a:off x="5098491" y="4529453"/>
            <a:ext cx="324639" cy="233499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DFD17B6-8988-45DE-A5A6-CBCCFA2BFCB4}"/>
              </a:ext>
            </a:extLst>
          </p:cNvPr>
          <p:cNvSpPr/>
          <p:nvPr/>
        </p:nvSpPr>
        <p:spPr>
          <a:xfrm>
            <a:off x="7186943" y="4855583"/>
            <a:ext cx="1297655" cy="27053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2A784D-E7F0-40C3-9FE3-F68395123D2A}"/>
              </a:ext>
            </a:extLst>
          </p:cNvPr>
          <p:cNvSpPr txBox="1"/>
          <p:nvPr/>
        </p:nvSpPr>
        <p:spPr>
          <a:xfrm>
            <a:off x="8725541" y="3632213"/>
            <a:ext cx="17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Tell MCL this is</a:t>
            </a:r>
            <a:br>
              <a:rPr lang="en-US" sz="1800" dirty="0">
                <a:solidFill>
                  <a:srgbClr val="FFFF00"/>
                </a:solidFill>
              </a:rPr>
            </a:br>
            <a:r>
              <a:rPr lang="en-US" sz="1800" dirty="0">
                <a:solidFill>
                  <a:srgbClr val="FFFF00"/>
                </a:solidFill>
              </a:rPr>
              <a:t>a kernel binary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298455E-4792-4F2D-8C15-D917DE42EB20}"/>
              </a:ext>
            </a:extLst>
          </p:cNvPr>
          <p:cNvCxnSpPr>
            <a:cxnSpLocks/>
          </p:cNvCxnSpPr>
          <p:nvPr/>
        </p:nvCxnSpPr>
        <p:spPr>
          <a:xfrm flipH="1">
            <a:off x="8565578" y="4294875"/>
            <a:ext cx="480888" cy="504592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74FF279-B014-402A-A41C-C2EC3D8641E9}"/>
              </a:ext>
            </a:extLst>
          </p:cNvPr>
          <p:cNvSpPr/>
          <p:nvPr/>
        </p:nvSpPr>
        <p:spPr>
          <a:xfrm>
            <a:off x="5066354" y="5522143"/>
            <a:ext cx="1280212" cy="219538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3667529-C35D-49D1-817D-15663D57881D}"/>
              </a:ext>
            </a:extLst>
          </p:cNvPr>
          <p:cNvSpPr txBox="1"/>
          <p:nvPr/>
        </p:nvSpPr>
        <p:spPr>
          <a:xfrm>
            <a:off x="7544074" y="5792675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Force execution on an NVDLA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CFE108F-6AFF-49EC-8D9E-1A8BD64D4D29}"/>
              </a:ext>
            </a:extLst>
          </p:cNvPr>
          <p:cNvCxnSpPr>
            <a:cxnSpLocks/>
          </p:cNvCxnSpPr>
          <p:nvPr/>
        </p:nvCxnSpPr>
        <p:spPr>
          <a:xfrm flipH="1" flipV="1">
            <a:off x="6570603" y="5668913"/>
            <a:ext cx="1365501" cy="123762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6A58B1C-0E83-4C9D-A89E-D5C004D0BBEF}"/>
              </a:ext>
            </a:extLst>
          </p:cNvPr>
          <p:cNvSpPr/>
          <p:nvPr/>
        </p:nvSpPr>
        <p:spPr>
          <a:xfrm>
            <a:off x="1150673" y="2242476"/>
            <a:ext cx="3594467" cy="27053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57ECE0-BA97-4BCE-A5F4-92E2FCEE7900}"/>
              </a:ext>
            </a:extLst>
          </p:cNvPr>
          <p:cNvCxnSpPr>
            <a:cxnSpLocks/>
          </p:cNvCxnSpPr>
          <p:nvPr/>
        </p:nvCxnSpPr>
        <p:spPr>
          <a:xfrm flipH="1">
            <a:off x="4887476" y="2339287"/>
            <a:ext cx="918152" cy="87612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B0C5D36-CE23-4151-BECA-D580D3B279AF}"/>
              </a:ext>
            </a:extLst>
          </p:cNvPr>
          <p:cNvSpPr txBox="1"/>
          <p:nvPr/>
        </p:nvSpPr>
        <p:spPr>
          <a:xfrm>
            <a:off x="5805628" y="2116442"/>
            <a:ext cx="441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FFFF00"/>
                </a:solidFill>
              </a:rPr>
              <a:t>Currently compiled offline (previous slide)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C541BE-DE7B-41F9-A328-22AEAB7CBCFC}"/>
              </a:ext>
            </a:extLst>
          </p:cNvPr>
          <p:cNvSpPr/>
          <p:nvPr/>
        </p:nvSpPr>
        <p:spPr>
          <a:xfrm>
            <a:off x="11208362" y="5759001"/>
            <a:ext cx="3163887" cy="40300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make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nvdla_test</a:t>
            </a:r>
            <a:endParaRPr lang="en-US" sz="1400" dirty="0">
              <a:latin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F0DB25-A0B0-4B95-966E-45FFCDCED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2700" y="6248895"/>
            <a:ext cx="969825" cy="1943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DE67CF-0DB9-4466-A000-9A49914CE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115" y="6248894"/>
            <a:ext cx="962541" cy="19438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464EF1-F411-41F1-A493-AE4788581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0624" y="6248894"/>
            <a:ext cx="981251" cy="19438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C6F666-E710-40C4-9C6D-D84E152B5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50583" y="6248894"/>
            <a:ext cx="986484" cy="19438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AC0298-5D29-4638-9292-D018FA67B8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3035" y="6248895"/>
            <a:ext cx="981272" cy="19438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26AA6F-AF97-40A1-AD61-AB0C448729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3559" y="6248895"/>
            <a:ext cx="979146" cy="194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8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DCEC2-0C6E-435A-84E4-985C6011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A9183DF-F85D-4DD9-B2A9-B6D86EFFF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NVDLA Binary and MCL Executable</a:t>
            </a: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D2CD49-66A6-4E72-B3D8-D12662E31E1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1C1D9E-AB0E-4EA4-B937-966B7021D2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8E70075-E786-4FC7-9CCA-65171EA849C0}"/>
              </a:ext>
            </a:extLst>
          </p:cNvPr>
          <p:cNvSpPr/>
          <p:nvPr/>
        </p:nvSpPr>
        <p:spPr>
          <a:xfrm>
            <a:off x="9142195" y="1100182"/>
            <a:ext cx="4339343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host:~/# docker exec -it ppopp21 /bin/bash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0C6071-804C-47F1-B922-7F05846EB22A}"/>
              </a:ext>
            </a:extLst>
          </p:cNvPr>
          <p:cNvSpPr/>
          <p:nvPr/>
        </p:nvSpPr>
        <p:spPr>
          <a:xfrm>
            <a:off x="3200400" y="1100182"/>
            <a:ext cx="5739800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we want our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qemu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images running so open a new terminal</a:t>
            </a:r>
            <a:endParaRPr lang="en-US" sz="1400" dirty="0">
              <a:latin typeface="Consolas" panose="020B0609020204030204" pitchFamily="49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65A4CEE-E2D5-D045-AE93-262CCE03D6D2}"/>
              </a:ext>
            </a:extLst>
          </p:cNvPr>
          <p:cNvCxnSpPr/>
          <p:nvPr/>
        </p:nvCxnSpPr>
        <p:spPr>
          <a:xfrm>
            <a:off x="8940200" y="1232683"/>
            <a:ext cx="2019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B4F207-858D-7845-922B-77744BDB6A70}"/>
              </a:ext>
            </a:extLst>
          </p:cNvPr>
          <p:cNvCxnSpPr>
            <a:cxnSpLocks/>
            <a:stCxn id="36" idx="3"/>
            <a:endCxn id="34" idx="1"/>
          </p:cNvCxnSpPr>
          <p:nvPr/>
        </p:nvCxnSpPr>
        <p:spPr>
          <a:xfrm>
            <a:off x="3678968" y="1635352"/>
            <a:ext cx="10848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MCL_NVDLA_1.mp4" descr="MCL_NVDLA_1.mp4">
            <a:hlinkClick r:id="" action="ppaction://media"/>
            <a:extLst>
              <a:ext uri="{FF2B5EF4-FFF2-40B4-BE49-F238E27FC236}">
                <a16:creationId xmlns:a16="http://schemas.microsoft.com/office/drawing/2014/main" id="{A66BA9DE-2B3D-5641-97EC-CCAC300DC9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7819" y="1714413"/>
            <a:ext cx="11162581" cy="648513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0374A58-F3FD-4B38-B6D4-F4B3B24CAE3A}"/>
              </a:ext>
            </a:extLst>
          </p:cNvPr>
          <p:cNvSpPr/>
          <p:nvPr/>
        </p:nvSpPr>
        <p:spPr>
          <a:xfrm>
            <a:off x="114312" y="1823818"/>
            <a:ext cx="4723500" cy="265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make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nvdla_test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57E44E-1518-4535-BCC4-0F599901E863}"/>
              </a:ext>
            </a:extLst>
          </p:cNvPr>
          <p:cNvSpPr/>
          <p:nvPr/>
        </p:nvSpPr>
        <p:spPr>
          <a:xfrm>
            <a:off x="114312" y="1502851"/>
            <a:ext cx="3564656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:/ppopp21# cd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263C092-4361-4C82-B5CD-1F7973CDD83E}"/>
              </a:ext>
            </a:extLst>
          </p:cNvPr>
          <p:cNvSpPr/>
          <p:nvPr/>
        </p:nvSpPr>
        <p:spPr>
          <a:xfrm>
            <a:off x="3787455" y="1502851"/>
            <a:ext cx="10842945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make caffe=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mnist.caffemodel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prototxt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mnist.prototxt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nvdla_emu_bin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42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27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1E9E8D-78C5-4254-9A42-C3B58F3CE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3B4E07-C5A0-43FE-BE4B-24887B3E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08FF3E-E7E1-49A7-919B-F388F9F37E6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Some prep work first</a:t>
            </a:r>
          </a:p>
          <a:p>
            <a:pPr lvl="1"/>
            <a:r>
              <a:rPr lang="en-US" dirty="0"/>
              <a:t>NVDLA background</a:t>
            </a:r>
          </a:p>
          <a:p>
            <a:pPr lvl="1"/>
            <a:r>
              <a:rPr lang="en-US" dirty="0"/>
              <a:t>Actual hardware + Emulation</a:t>
            </a:r>
          </a:p>
          <a:p>
            <a:r>
              <a:rPr lang="en-US" dirty="0"/>
              <a:t>Then the fun stuff – performing inference on NVDLA emulators</a:t>
            </a:r>
          </a:p>
          <a:p>
            <a:pPr lvl="1"/>
            <a:r>
              <a:rPr lang="en-US" dirty="0"/>
              <a:t>pulling the mcl ppopp21 tutorial docker (docker pull </a:t>
            </a:r>
            <a:r>
              <a:rPr lang="en-US" dirty="0" err="1"/>
              <a:t>minoscomputing</a:t>
            </a:r>
            <a:r>
              <a:rPr lang="en-US" dirty="0"/>
              <a:t>/ppopp21)</a:t>
            </a:r>
          </a:p>
          <a:p>
            <a:pPr lvl="2"/>
            <a:r>
              <a:rPr lang="en-US" dirty="0"/>
              <a:t>If you haven’t done so already go ahead a download now</a:t>
            </a:r>
          </a:p>
          <a:p>
            <a:pPr lvl="1"/>
            <a:r>
              <a:rPr lang="en-US" dirty="0"/>
              <a:t>Stepping through an example application</a:t>
            </a:r>
          </a:p>
          <a:p>
            <a:pPr lvl="1"/>
            <a:r>
              <a:rPr lang="en-US" dirty="0"/>
              <a:t>Launching NVDLA emulated devices</a:t>
            </a:r>
          </a:p>
          <a:p>
            <a:pPr lvl="1"/>
            <a:r>
              <a:rPr lang="en-US" dirty="0"/>
              <a:t>Launching MCL scheduler </a:t>
            </a:r>
          </a:p>
          <a:p>
            <a:pPr lvl="1"/>
            <a:r>
              <a:rPr lang="en-US" dirty="0"/>
              <a:t>Executing our test app!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C9E459-E8E7-4EAD-80C5-8466C150EF4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D2F8E8-5285-4D62-BE42-F443FA4356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dirty="0"/>
              <a:t>PPOPP'21 Tutorial: MCL + Alternatives Resouces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5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1A850-75BF-484A-BAED-D0F3A61D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0EF7E6-AA98-4E29-A061-0A2346A4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Launching the MCL Scheduler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760E1-7E00-49A9-AA30-D6D45EF1816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Generally, just need to call</a:t>
            </a:r>
          </a:p>
          <a:p>
            <a:r>
              <a:rPr lang="en-US" dirty="0"/>
              <a:t>Because we are using POCL + multiple emulated NVDLA we provide a wrapper script to help set some environment variables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04BED-8A28-4663-A9F8-D7AB7D0971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C3519-8280-4B01-8551-B307BFAB2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21278B-C77E-4739-B630-0D987258A2AD}"/>
              </a:ext>
            </a:extLst>
          </p:cNvPr>
          <p:cNvSpPr/>
          <p:nvPr/>
        </p:nvSpPr>
        <p:spPr>
          <a:xfrm>
            <a:off x="6016642" y="2136186"/>
            <a:ext cx="1127130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mcl_sched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EF016-BE0B-4EF1-A159-726558AB8CA8}"/>
              </a:ext>
            </a:extLst>
          </p:cNvPr>
          <p:cNvSpPr/>
          <p:nvPr/>
        </p:nvSpPr>
        <p:spPr>
          <a:xfrm>
            <a:off x="1813468" y="3559640"/>
            <a:ext cx="5225789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:/ppopp21/nvdla#./launch_mcl_sched.sh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81593-A6FC-4AE0-B6E5-FB3381CF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380" y="4058155"/>
            <a:ext cx="6772246" cy="311222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94B781-D878-4BB2-BD82-A12D43C29008}"/>
              </a:ext>
            </a:extLst>
          </p:cNvPr>
          <p:cNvSpPr/>
          <p:nvPr/>
        </p:nvSpPr>
        <p:spPr>
          <a:xfrm>
            <a:off x="5375317" y="6297925"/>
            <a:ext cx="5439500" cy="27053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1D6857B-359F-43BA-A38F-E50AD71320E8}"/>
              </a:ext>
            </a:extLst>
          </p:cNvPr>
          <p:cNvCxnSpPr>
            <a:cxnSpLocks/>
          </p:cNvCxnSpPr>
          <p:nvPr/>
        </p:nvCxnSpPr>
        <p:spPr>
          <a:xfrm flipH="1" flipV="1">
            <a:off x="5068705" y="7233843"/>
            <a:ext cx="306612" cy="237072"/>
          </a:xfrm>
          <a:prstGeom prst="straightConnector1">
            <a:avLst/>
          </a:prstGeom>
          <a:ln w="222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A525FCC-AF29-4211-9296-2ED9FBB2AADA}"/>
              </a:ext>
            </a:extLst>
          </p:cNvPr>
          <p:cNvSpPr/>
          <p:nvPr/>
        </p:nvSpPr>
        <p:spPr>
          <a:xfrm>
            <a:off x="5444574" y="7329109"/>
            <a:ext cx="3357480" cy="29281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List of devices for POCL to use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D4A247-744A-436C-8159-02CAD85E4FBF}"/>
              </a:ext>
            </a:extLst>
          </p:cNvPr>
          <p:cNvSpPr/>
          <p:nvPr/>
        </p:nvSpPr>
        <p:spPr>
          <a:xfrm>
            <a:off x="6756284" y="5726862"/>
            <a:ext cx="1022613" cy="27053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A519858-E453-47CA-AFEB-EC340C292464}"/>
              </a:ext>
            </a:extLst>
          </p:cNvPr>
          <p:cNvSpPr txBox="1"/>
          <p:nvPr/>
        </p:nvSpPr>
        <p:spPr>
          <a:xfrm>
            <a:off x="8395485" y="5702081"/>
            <a:ext cx="217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>
                <a:solidFill>
                  <a:srgbClr val="FFFF00"/>
                </a:solidFill>
              </a:rPr>
              <a:t>POCL device name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61D03A-B1E3-4488-B27A-CBD2C5623B27}"/>
              </a:ext>
            </a:extLst>
          </p:cNvPr>
          <p:cNvCxnSpPr>
            <a:cxnSpLocks/>
          </p:cNvCxnSpPr>
          <p:nvPr/>
        </p:nvCxnSpPr>
        <p:spPr>
          <a:xfrm flipH="1">
            <a:off x="7989506" y="5884636"/>
            <a:ext cx="441842" cy="0"/>
          </a:xfrm>
          <a:prstGeom prst="straightConnector1">
            <a:avLst/>
          </a:prstGeom>
          <a:ln w="2222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C8E7A07-01B7-462E-8A43-812C1B3B6EAA}"/>
              </a:ext>
            </a:extLst>
          </p:cNvPr>
          <p:cNvSpPr/>
          <p:nvPr/>
        </p:nvSpPr>
        <p:spPr>
          <a:xfrm>
            <a:off x="4155380" y="6831536"/>
            <a:ext cx="2688019" cy="27053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37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719413-D9C1-4283-8979-C1830591D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314" y="4399502"/>
            <a:ext cx="6886683" cy="29780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81A850-75BF-484A-BAED-D0F3A61D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0EF7E6-AA98-4E29-A061-0A2346A44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our MCL MNIST Inference application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0760E1-7E00-49A9-AA30-D6D45EF18168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Similar to the MCL scheduler, we must set the same POCL environment variables, so we again wrap the </a:t>
            </a:r>
            <a:r>
              <a:rPr lang="en-US" dirty="0" err="1"/>
              <a:t>nvdla_test</a:t>
            </a:r>
            <a:r>
              <a:rPr lang="en-US" dirty="0"/>
              <a:t> binary in a script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04BED-8A28-4663-A9F8-D7AB7D09715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C3519-8280-4B01-8551-B307BFAB2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AEF016-BE0B-4EF1-A159-726558AB8CA8}"/>
              </a:ext>
            </a:extLst>
          </p:cNvPr>
          <p:cNvSpPr/>
          <p:nvPr/>
        </p:nvSpPr>
        <p:spPr>
          <a:xfrm>
            <a:off x="1813468" y="3559640"/>
            <a:ext cx="5052648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:/ppopp21/nvdla#./run_nvdla_test.sh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FD4A247-744A-436C-8159-02CAD85E4FBF}"/>
              </a:ext>
            </a:extLst>
          </p:cNvPr>
          <p:cNvSpPr/>
          <p:nvPr/>
        </p:nvSpPr>
        <p:spPr>
          <a:xfrm>
            <a:off x="6540937" y="7027031"/>
            <a:ext cx="1472237" cy="27053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7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AEC67-D3E3-4746-A540-E23AE5B1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7B752C-D320-4E6F-B761-52A601057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615" y="19050"/>
            <a:ext cx="10972800" cy="1310979"/>
          </a:xfrm>
        </p:spPr>
        <p:txBody>
          <a:bodyPr/>
          <a:lstStyle/>
          <a:p>
            <a:r>
              <a:rPr lang="en-US" dirty="0"/>
              <a:t>Lets See what Happens! </a:t>
            </a:r>
            <a:br>
              <a:rPr lang="en-US" dirty="0"/>
            </a:b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A91F2-9F08-46D1-9DE7-6E7A11A2D2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6C408-5CD1-45E3-A962-41BA21D5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A34EE9-F710-4B48-8992-98A4F8901572}"/>
              </a:ext>
            </a:extLst>
          </p:cNvPr>
          <p:cNvSpPr/>
          <p:nvPr/>
        </p:nvSpPr>
        <p:spPr>
          <a:xfrm>
            <a:off x="2838615" y="942051"/>
            <a:ext cx="5225789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:/ppopp21/nvdla#./launch_mcl_sched.sh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1A1D1D-612A-46DD-AB93-DADF63045C26}"/>
              </a:ext>
            </a:extLst>
          </p:cNvPr>
          <p:cNvSpPr/>
          <p:nvPr/>
        </p:nvSpPr>
        <p:spPr>
          <a:xfrm>
            <a:off x="8411585" y="942051"/>
            <a:ext cx="5052648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:/ppopp21/nvdla#./run_nvdla_test.sh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pic>
        <p:nvPicPr>
          <p:cNvPr id="4" name="MCL_NVDLA_2_HQ.mp4" descr="MCL_NVDLA_2_HQ.mp4">
            <a:hlinkClick r:id="" action="ppaction://media"/>
            <a:extLst>
              <a:ext uri="{FF2B5EF4-FFF2-40B4-BE49-F238E27FC236}">
                <a16:creationId xmlns:a16="http://schemas.microsoft.com/office/drawing/2014/main" id="{E0F27FC6-E1CE-B143-BC91-555F98A769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7991" y="1348870"/>
            <a:ext cx="12232409" cy="688073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36CA16-B5CD-404A-B94E-458D6A5E4032}"/>
              </a:ext>
            </a:extLst>
          </p:cNvPr>
          <p:cNvCxnSpPr/>
          <p:nvPr/>
        </p:nvCxnSpPr>
        <p:spPr>
          <a:xfrm>
            <a:off x="8146572" y="1077406"/>
            <a:ext cx="20199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325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6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3AEC67-D3E3-4746-A540-E23AE5B1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7B752C-D320-4E6F-B761-52A601057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TL;DR (TL;DW)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9A91F2-9F08-46D1-9DE7-6E7A11A2D28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66C408-5CD1-45E3-A962-41BA21D56C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AF3EEA-1BA0-4612-914D-6D3681AD2424}"/>
              </a:ext>
            </a:extLst>
          </p:cNvPr>
          <p:cNvSpPr/>
          <p:nvPr/>
        </p:nvSpPr>
        <p:spPr>
          <a:xfrm>
            <a:off x="1282259" y="6456379"/>
            <a:ext cx="5225789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:/ppopp21/nvdla#./launch_mcl_sched.sh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5E430-1C2E-4F2F-A86D-AF4E92BDC928}"/>
              </a:ext>
            </a:extLst>
          </p:cNvPr>
          <p:cNvSpPr/>
          <p:nvPr/>
        </p:nvSpPr>
        <p:spPr>
          <a:xfrm>
            <a:off x="1282259" y="6817480"/>
            <a:ext cx="5052648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:/ppopp21/nvdla#./run_nvdla_test.sh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08D369-ECDF-46F9-9430-A0B0EB08A322}"/>
              </a:ext>
            </a:extLst>
          </p:cNvPr>
          <p:cNvSpPr/>
          <p:nvPr/>
        </p:nvSpPr>
        <p:spPr>
          <a:xfrm>
            <a:off x="1286705" y="5002811"/>
            <a:ext cx="4339343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host:~/# docker exec -it ppopp21 /bin/bash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8671C5-15F1-42BF-9D65-D432D9503A9E}"/>
              </a:ext>
            </a:extLst>
          </p:cNvPr>
          <p:cNvSpPr/>
          <p:nvPr/>
        </p:nvSpPr>
        <p:spPr>
          <a:xfrm>
            <a:off x="1282259" y="5723396"/>
            <a:ext cx="10842945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make caffe=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mnist.caffemodel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prototxt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mnist.prototxt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nvdla_emu_bin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68D3C5-59E1-459A-A086-F9FB108E6300}"/>
              </a:ext>
            </a:extLst>
          </p:cNvPr>
          <p:cNvSpPr/>
          <p:nvPr/>
        </p:nvSpPr>
        <p:spPr>
          <a:xfrm>
            <a:off x="1286705" y="4649912"/>
            <a:ext cx="5739800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we want our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qemu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images running so open a new terminal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23508-0252-4C0E-8004-218366713295}"/>
              </a:ext>
            </a:extLst>
          </p:cNvPr>
          <p:cNvSpPr/>
          <p:nvPr/>
        </p:nvSpPr>
        <p:spPr>
          <a:xfrm>
            <a:off x="1282259" y="5360824"/>
            <a:ext cx="3564656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:/ppopp21# cd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566CFB-3551-4F9A-A8EA-1DA253513928}"/>
              </a:ext>
            </a:extLst>
          </p:cNvPr>
          <p:cNvSpPr/>
          <p:nvPr/>
        </p:nvSpPr>
        <p:spPr>
          <a:xfrm>
            <a:off x="1286705" y="6095277"/>
            <a:ext cx="4723500" cy="265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make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nvdla_test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0CB511-6840-4BC3-A7B3-EEE84CDEF3FC}"/>
              </a:ext>
            </a:extLst>
          </p:cNvPr>
          <p:cNvSpPr/>
          <p:nvPr/>
        </p:nvSpPr>
        <p:spPr>
          <a:xfrm>
            <a:off x="1290970" y="2396597"/>
            <a:ext cx="7082543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host:~# docker run –name ppopp21 –it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minoscomputing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/ppopp21 /bin/bash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8F3784-5A48-46F9-87A7-8D5FD89E7B57}"/>
              </a:ext>
            </a:extLst>
          </p:cNvPr>
          <p:cNvSpPr/>
          <p:nvPr/>
        </p:nvSpPr>
        <p:spPr>
          <a:xfrm>
            <a:off x="1286524" y="2747993"/>
            <a:ext cx="3564656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:/ppopp21# cd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082DA3-BCF9-4ADE-8FBE-6E71338BC84B}"/>
              </a:ext>
            </a:extLst>
          </p:cNvPr>
          <p:cNvSpPr/>
          <p:nvPr/>
        </p:nvSpPr>
        <p:spPr>
          <a:xfrm>
            <a:off x="1282259" y="3133238"/>
            <a:ext cx="5818755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root@container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:/ppopp21/nvdla#./start_nvdla_emulator.sh 2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F1C1D8D4-8CC6-4D01-8213-498ACC1C36E0}"/>
              </a:ext>
            </a:extLst>
          </p:cNvPr>
          <p:cNvSpPr/>
          <p:nvPr/>
        </p:nvSpPr>
        <p:spPr>
          <a:xfrm>
            <a:off x="12189777" y="5568278"/>
            <a:ext cx="135267" cy="773039"/>
          </a:xfrm>
          <a:prstGeom prst="righ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D361C2-4BE9-4ACE-98D9-BB73027711C4}"/>
              </a:ext>
            </a:extLst>
          </p:cNvPr>
          <p:cNvSpPr/>
          <p:nvPr/>
        </p:nvSpPr>
        <p:spPr>
          <a:xfrm>
            <a:off x="8686800" y="2761820"/>
            <a:ext cx="2675567" cy="292810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Start Emulated NVDLAs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BA3DBC-78AC-4667-B314-7A1915E746C3}"/>
              </a:ext>
            </a:extLst>
          </p:cNvPr>
          <p:cNvSpPr/>
          <p:nvPr/>
        </p:nvSpPr>
        <p:spPr>
          <a:xfrm>
            <a:off x="12389618" y="5695588"/>
            <a:ext cx="2057902" cy="59158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Compile NVDLA &amp; MCL Binaries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50349677-B406-437F-BAE5-A87DB98B828F}"/>
              </a:ext>
            </a:extLst>
          </p:cNvPr>
          <p:cNvSpPr/>
          <p:nvPr/>
        </p:nvSpPr>
        <p:spPr>
          <a:xfrm>
            <a:off x="6633940" y="6373776"/>
            <a:ext cx="135267" cy="773039"/>
          </a:xfrm>
          <a:prstGeom prst="righ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1F1C179-8BA2-4AD0-9AC6-ED9BA9023DFD}"/>
              </a:ext>
            </a:extLst>
          </p:cNvPr>
          <p:cNvSpPr/>
          <p:nvPr/>
        </p:nvSpPr>
        <p:spPr>
          <a:xfrm>
            <a:off x="6833781" y="6501086"/>
            <a:ext cx="2899980" cy="591588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2"/>
                </a:solidFill>
              </a:rPr>
              <a:t>Launch MCL Scheduler Execute application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54D99677-008E-4EEC-9B28-99F6DE93F4D6}"/>
              </a:ext>
            </a:extLst>
          </p:cNvPr>
          <p:cNvSpPr/>
          <p:nvPr/>
        </p:nvSpPr>
        <p:spPr>
          <a:xfrm>
            <a:off x="8458231" y="2390395"/>
            <a:ext cx="135267" cy="1007846"/>
          </a:xfrm>
          <a:prstGeom prst="righ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86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6D0ABF-660A-48BC-B185-DCECD581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7A5D60-2724-4E7D-8D9D-46BB638A9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on some real Hardware!?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2DA41A-11AA-4F59-B074-5A12C38550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5E36B-6C00-4139-80BA-560D888FB2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pic>
        <p:nvPicPr>
          <p:cNvPr id="4" name="MCL_NVDLA_3.mp4" descr="MCL_NVDLA_3.mp4">
            <a:hlinkClick r:id="" action="ppaction://media"/>
            <a:extLst>
              <a:ext uri="{FF2B5EF4-FFF2-40B4-BE49-F238E27FC236}">
                <a16:creationId xmlns:a16="http://schemas.microsoft.com/office/drawing/2014/main" id="{7629EB59-9E53-584F-8762-600FF72BE8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62826" y="1509181"/>
            <a:ext cx="11567574" cy="67204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9C8698-17DF-43D5-A2D0-7C6583908ADD}"/>
              </a:ext>
            </a:extLst>
          </p:cNvPr>
          <p:cNvSpPr/>
          <p:nvPr/>
        </p:nvSpPr>
        <p:spPr>
          <a:xfrm>
            <a:off x="137652" y="2168608"/>
            <a:ext cx="3364674" cy="4207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rfriese@xavier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\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POCL_DEVICES=“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”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mcl_sched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&amp;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F5A7D7-4F23-4B97-91EB-4691470F2914}"/>
              </a:ext>
            </a:extLst>
          </p:cNvPr>
          <p:cNvSpPr/>
          <p:nvPr/>
        </p:nvSpPr>
        <p:spPr>
          <a:xfrm>
            <a:off x="137652" y="2718844"/>
            <a:ext cx="3502695" cy="4411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rfriese@xavier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\</a:t>
            </a:r>
          </a:p>
          <a:p>
            <a:pPr algn="ctr"/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POCL_DEVICES=“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” ./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nvdla_test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0EA158-20FD-4429-A23F-22E8082778DF}"/>
              </a:ext>
            </a:extLst>
          </p:cNvPr>
          <p:cNvSpPr/>
          <p:nvPr/>
        </p:nvSpPr>
        <p:spPr>
          <a:xfrm>
            <a:off x="137652" y="1472679"/>
            <a:ext cx="11129774" cy="26500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rfriese@xavier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make caffe=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mnist.caffemodel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prototxt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=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mnist.prototxt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nvdla_xavier_bin</a:t>
            </a:r>
            <a:endParaRPr lang="en-US" sz="14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A0177D-9687-49A6-9BB2-B89C2A3FC11B}"/>
              </a:ext>
            </a:extLst>
          </p:cNvPr>
          <p:cNvSpPr/>
          <p:nvPr/>
        </p:nvSpPr>
        <p:spPr>
          <a:xfrm>
            <a:off x="137652" y="1829689"/>
            <a:ext cx="4728974" cy="2650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rfriese@xavier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:/ppopp21/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# make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nvdla_test</a:t>
            </a:r>
            <a:endParaRPr 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34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9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105FAE-FAFB-4E1F-B280-22268EDDA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D2BD46-303B-4475-A34E-DD8881446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5FA33-FDFA-46BE-941F-D424E2471B0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1522075" y="7794625"/>
            <a:ext cx="3108325" cy="4349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Feb 27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17E39B-6C94-4AAA-86AE-868A7954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69A62F-DC07-45DA-85EB-C9C968CD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NVDLA – Nvidia Deep Learning Accelerator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B6E43-9926-4A14-8BE5-CAA66CE8D1C3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Accelerates compute effort of deep learning inference </a:t>
            </a:r>
          </a:p>
          <a:p>
            <a:pPr lvl="1"/>
            <a:r>
              <a:rPr lang="en-US" dirty="0"/>
              <a:t>4 main groups</a:t>
            </a:r>
          </a:p>
          <a:p>
            <a:pPr lvl="2"/>
            <a:r>
              <a:rPr lang="en-US" dirty="0"/>
              <a:t>Convolutions</a:t>
            </a:r>
          </a:p>
          <a:p>
            <a:pPr lvl="2"/>
            <a:r>
              <a:rPr lang="en-US" dirty="0"/>
              <a:t>Activations</a:t>
            </a:r>
          </a:p>
          <a:p>
            <a:pPr lvl="2"/>
            <a:r>
              <a:rPr lang="en-US" dirty="0"/>
              <a:t>Pooling</a:t>
            </a:r>
          </a:p>
          <a:p>
            <a:pPr lvl="2"/>
            <a:r>
              <a:rPr lang="en-US" dirty="0"/>
              <a:t>Normalization</a:t>
            </a:r>
          </a:p>
          <a:p>
            <a:pPr lvl="1"/>
            <a:r>
              <a:rPr lang="en-US" dirty="0"/>
              <a:t>Share a few similar Characteristics</a:t>
            </a:r>
          </a:p>
          <a:p>
            <a:pPr lvl="2"/>
            <a:r>
              <a:rPr lang="en-US" dirty="0"/>
              <a:t>Regular/Predictable memory access</a:t>
            </a:r>
          </a:p>
          <a:p>
            <a:pPr lvl="2"/>
            <a:r>
              <a:rPr lang="en-US" dirty="0"/>
              <a:t>Readily parallelizable</a:t>
            </a:r>
          </a:p>
          <a:p>
            <a:r>
              <a:rPr lang="en-US" dirty="0"/>
              <a:t>Goal: standardized, open architecture for deep learning inference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Configurable (</a:t>
            </a:r>
            <a:r>
              <a:rPr lang="en-US" dirty="0" err="1"/>
              <a:t>w.r.t.</a:t>
            </a:r>
            <a:r>
              <a:rPr lang="en-US" dirty="0"/>
              <a:t> overall accelerator)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687F30-B3D9-4720-8C6E-6908704118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4F9BB-BB9B-4E2E-8C13-2C7191AF5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F744BC-B6AF-4D1D-84F2-94DA92F7C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1157" y="1806044"/>
            <a:ext cx="2355577" cy="328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3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7AF230-97A6-A246-B5B2-7952C9613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EE8DBD-E3E5-664E-A000-D2B75D322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Nvidia Jetson AGX Xavier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FD5AF-4EC7-C448-8833-6054EFF02A1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5148470" cy="5486401"/>
          </a:xfrm>
        </p:spPr>
        <p:txBody>
          <a:bodyPr/>
          <a:lstStyle/>
          <a:p>
            <a:r>
              <a:rPr lang="en-US"/>
              <a:t>Nvidia developed DLA</a:t>
            </a:r>
          </a:p>
          <a:p>
            <a:r>
              <a:rPr lang="en-US"/>
              <a:t>Headed implementation</a:t>
            </a:r>
          </a:p>
          <a:p>
            <a:pPr lvl="1"/>
            <a:r>
              <a:rPr lang="en-US"/>
              <a:t>Controller coprocessor closed source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D836E-3FE6-4943-BB73-42C1234DE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923773"/>
            <a:ext cx="5410200" cy="46736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F3124A-9E71-794D-A691-1B3C4F2DC380}"/>
              </a:ext>
            </a:extLst>
          </p:cNvPr>
          <p:cNvGraphicFramePr>
            <a:graphicFrameLocks noGrp="1"/>
          </p:cNvGraphicFramePr>
          <p:nvPr/>
        </p:nvGraphicFramePr>
        <p:xfrm>
          <a:off x="1371600" y="3955774"/>
          <a:ext cx="6719266" cy="3395472"/>
        </p:xfrm>
        <a:graphic>
          <a:graphicData uri="http://schemas.openxmlformats.org/drawingml/2006/table">
            <a:tbl>
              <a:tblPr/>
              <a:tblGrid>
                <a:gridCol w="3359633">
                  <a:extLst>
                    <a:ext uri="{9D8B030D-6E8A-4147-A177-3AD203B41FA5}">
                      <a16:colId xmlns:a16="http://schemas.microsoft.com/office/drawing/2014/main" val="3430394787"/>
                    </a:ext>
                  </a:extLst>
                </a:gridCol>
                <a:gridCol w="3359633">
                  <a:extLst>
                    <a:ext uri="{9D8B030D-6E8A-4147-A177-3AD203B41FA5}">
                      <a16:colId xmlns:a16="http://schemas.microsoft.com/office/drawing/2014/main" val="2965393563"/>
                    </a:ext>
                  </a:extLst>
                </a:gridCol>
              </a:tblGrid>
              <a:tr h="444054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GPU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512-core Volta GPU with Tensor Cores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631291"/>
                  </a:ext>
                </a:extLst>
              </a:tr>
              <a:tr h="444054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CPU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8-core ARM v8.2 64-bit CPU, 8MB L2 + 4MB L3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744935"/>
                  </a:ext>
                </a:extLst>
              </a:tr>
              <a:tr h="444054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Memory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32GB 256-Bit LPDDR4x | 137GB/s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3983913"/>
                  </a:ext>
                </a:extLst>
              </a:tr>
              <a:tr h="444054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Storage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32GB eMMC 5.1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548648"/>
                  </a:ext>
                </a:extLst>
              </a:tr>
              <a:tr h="444054">
                <a:tc>
                  <a:txBody>
                    <a:bodyPr/>
                    <a:lstStyle/>
                    <a:p>
                      <a:pPr fontAlgn="t"/>
                      <a:r>
                        <a:rPr lang="en-US" b="1">
                          <a:effectLst/>
                        </a:rPr>
                        <a:t>DL Accelerator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(2x) NVDLA Engines</a:t>
                      </a:r>
                    </a:p>
                  </a:txBody>
                  <a:tcPr marL="76200" marR="76200" marT="76200" marB="762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287594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E080C5-807F-4A4C-ACA0-CB14589C2E3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71A71E-4885-49D0-8BE7-39847E698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58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A37E91-EAC2-4662-ADBB-98993B16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B720C-CC16-45A3-B786-BB31184F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Nvidia NVDLA Virtual 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98C52-0420-44BD-8AA1-B4249B85C581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The Open Source offering provided by Nvidia (http://nvdla.org/vp.html)</a:t>
            </a:r>
          </a:p>
          <a:p>
            <a:pPr lvl="1"/>
            <a:r>
              <a:rPr lang="en-US" dirty="0"/>
              <a:t>QBOX: System-C + </a:t>
            </a:r>
            <a:r>
              <a:rPr lang="en-US" dirty="0" err="1"/>
              <a:t>Qemu</a:t>
            </a:r>
            <a:r>
              <a:rPr lang="en-US" dirty="0"/>
              <a:t> based emulation (what we will be using)</a:t>
            </a:r>
          </a:p>
          <a:p>
            <a:pPr lvl="1"/>
            <a:r>
              <a:rPr lang="en-US" dirty="0"/>
              <a:t>Register accurate emulation</a:t>
            </a:r>
          </a:p>
          <a:p>
            <a:pPr lvl="1"/>
            <a:r>
              <a:rPr lang="en-US" dirty="0"/>
              <a:t>(although not Virtual, the same open source hardware + software works with FPGAs)</a:t>
            </a:r>
          </a:p>
          <a:p>
            <a:pPr lvl="1"/>
            <a:r>
              <a:rPr lang="en-US" dirty="0"/>
              <a:t>From our point of view we interact</a:t>
            </a:r>
            <a:br>
              <a:rPr lang="en-US" dirty="0"/>
            </a:br>
            <a:r>
              <a:rPr lang="en-US" dirty="0"/>
              <a:t>with the emulated devices as if they</a:t>
            </a:r>
            <a:br>
              <a:rPr lang="en-US" dirty="0"/>
            </a:br>
            <a:r>
              <a:rPr lang="en-US" dirty="0"/>
              <a:t>are network attached accelerators</a:t>
            </a:r>
          </a:p>
          <a:p>
            <a:pPr lvl="2"/>
            <a:r>
              <a:rPr lang="en-US" dirty="0"/>
              <a:t>We run a lightweight server </a:t>
            </a:r>
            <a:br>
              <a:rPr lang="en-US" dirty="0"/>
            </a:br>
            <a:r>
              <a:rPr lang="en-US" dirty="0"/>
              <a:t>process on the guest server</a:t>
            </a:r>
          </a:p>
          <a:p>
            <a:pPr lvl="1"/>
            <a:r>
              <a:rPr lang="en-US" dirty="0"/>
              <a:t>You could conceivably run a full-fledged</a:t>
            </a:r>
            <a:br>
              <a:rPr lang="en-US" dirty="0"/>
            </a:br>
            <a:r>
              <a:rPr lang="en-US" dirty="0"/>
              <a:t>OS on the guest and interact with as a </a:t>
            </a:r>
            <a:br>
              <a:rPr lang="en-US" dirty="0"/>
            </a:br>
            <a:r>
              <a:rPr lang="en-US" dirty="0"/>
              <a:t>local accelerator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A35850-4C95-410D-8C8D-AC4858FAE30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9B7CB-B8C8-4A3A-AB01-4744EAA7A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29F3A-636E-4FE7-B02F-E3C5E87BE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344" y="3756314"/>
            <a:ext cx="5996856" cy="432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9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DC3FF3-6EF9-48F6-9CB5-14B8EA681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31F2AD-F5AB-47E1-9D60-151FAF87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8096" y="-253715"/>
            <a:ext cx="2759102" cy="1310979"/>
          </a:xfrm>
        </p:spPr>
        <p:txBody>
          <a:bodyPr/>
          <a:lstStyle/>
          <a:p>
            <a:r>
              <a:rPr lang="en-US" dirty="0"/>
              <a:t>DLA Stack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7919C-5DF6-4E55-BA71-F4A0BE3FFD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589C2D-24AF-4D04-9F69-54049A39E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37316" y="7834020"/>
            <a:ext cx="12007821" cy="438150"/>
          </a:xfrm>
        </p:spPr>
        <p:txBody>
          <a:bodyPr/>
          <a:lstStyle/>
          <a:p>
            <a:r>
              <a:rPr lang="pt-BR" dirty="0"/>
              <a:t>PPOPP'21 Tutorial: MCL + Alternatives Resouces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5FC5D9-548A-44A4-AE99-925EB2017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94" y="2515886"/>
            <a:ext cx="1122255" cy="930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159289-51FE-4B0E-BFA1-718FD3641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088" y="1884468"/>
            <a:ext cx="1414223" cy="7390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8FF9ED-BCA4-4D5B-8D5B-D9D398150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956" y="1641424"/>
            <a:ext cx="1222619" cy="6795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17947-B9FB-479A-B296-84A8F9E4D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265" y="2642651"/>
            <a:ext cx="1231743" cy="848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FB4695-9A52-4788-83A1-BB9CC7301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680" y="4048165"/>
            <a:ext cx="1803400" cy="1117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8EDA43D-CB8B-41B3-B1CA-8B72806480F7}"/>
              </a:ext>
            </a:extLst>
          </p:cNvPr>
          <p:cNvGrpSpPr/>
          <p:nvPr/>
        </p:nvGrpSpPr>
        <p:grpSpPr>
          <a:xfrm>
            <a:off x="4837062" y="1723039"/>
            <a:ext cx="1222620" cy="609398"/>
            <a:chOff x="8088353" y="2577977"/>
            <a:chExt cx="1639231" cy="507831"/>
          </a:xfrm>
        </p:grpSpPr>
        <p:sp>
          <p:nvSpPr>
            <p:cNvPr id="13" name="Rounded Rectangle 13">
              <a:extLst>
                <a:ext uri="{FF2B5EF4-FFF2-40B4-BE49-F238E27FC236}">
                  <a16:creationId xmlns:a16="http://schemas.microsoft.com/office/drawing/2014/main" id="{A5774EEE-F0D6-4737-B20A-3CCB4F2D4818}"/>
                </a:ext>
              </a:extLst>
            </p:cNvPr>
            <p:cNvSpPr/>
            <p:nvPr/>
          </p:nvSpPr>
          <p:spPr>
            <a:xfrm>
              <a:off x="8088353" y="2610987"/>
              <a:ext cx="1639231" cy="457200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92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4FFC365-8827-4C75-A4EB-B6C8FE00D043}"/>
                </a:ext>
              </a:extLst>
            </p:cNvPr>
            <p:cNvSpPr txBox="1"/>
            <p:nvPr/>
          </p:nvSpPr>
          <p:spPr>
            <a:xfrm>
              <a:off x="8195365" y="2577977"/>
              <a:ext cx="1397902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80" dirty="0"/>
                <a:t>Other DL </a:t>
              </a:r>
            </a:p>
            <a:p>
              <a:pPr algn="ctr"/>
              <a:r>
                <a:rPr lang="en-US" sz="1680" dirty="0"/>
                <a:t>frameworks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95F1E5A-B5C8-4D16-ABA9-FED88329EDA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658740" y="2332437"/>
            <a:ext cx="779450" cy="60036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DCA171-D43A-4280-BFEB-E39B29570BC3}"/>
              </a:ext>
            </a:extLst>
          </p:cNvPr>
          <p:cNvCxnSpPr>
            <a:cxnSpLocks/>
          </p:cNvCxnSpPr>
          <p:nvPr/>
        </p:nvCxnSpPr>
        <p:spPr>
          <a:xfrm>
            <a:off x="3587266" y="2138892"/>
            <a:ext cx="371588" cy="77053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6DAE2B-9346-4654-A8AA-C99BA07D5641}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>
            <a:off x="2261622" y="3446536"/>
            <a:ext cx="1727758" cy="6016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DFDBE0D-A843-4685-9EAA-DDE3699D9463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989380" y="2542975"/>
            <a:ext cx="2955939" cy="150519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AA4BCCF-B4B2-4DD9-9619-F82CEB9546D1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989380" y="3282021"/>
            <a:ext cx="36707" cy="76614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79135D-D257-4530-BC82-7C7BAB5C9AB7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152820" y="5165765"/>
            <a:ext cx="836560" cy="328110"/>
          </a:xfrm>
          <a:prstGeom prst="straightConnector1">
            <a:avLst/>
          </a:prstGeom>
          <a:ln w="222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43AD8DF-B450-4E98-9328-0A557566C99E}"/>
              </a:ext>
            </a:extLst>
          </p:cNvPr>
          <p:cNvSpPr txBox="1"/>
          <p:nvPr/>
        </p:nvSpPr>
        <p:spPr>
          <a:xfrm>
            <a:off x="3958854" y="7097786"/>
            <a:ext cx="904415" cy="3508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80" dirty="0"/>
              <a:t>NVDLA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38E688B-06E4-4B4D-A285-F27F417B4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7062" y="6837230"/>
            <a:ext cx="926763" cy="80058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737CA9F-3CE8-422F-A589-D1C02A0A0238}"/>
              </a:ext>
            </a:extLst>
          </p:cNvPr>
          <p:cNvSpPr/>
          <p:nvPr/>
        </p:nvSpPr>
        <p:spPr>
          <a:xfrm>
            <a:off x="6271847" y="5558684"/>
            <a:ext cx="1887929" cy="6275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MCL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38E6B4-4D86-46D1-952E-84746B5B7B05}"/>
              </a:ext>
            </a:extLst>
          </p:cNvPr>
          <p:cNvSpPr txBox="1"/>
          <p:nvPr/>
        </p:nvSpPr>
        <p:spPr>
          <a:xfrm>
            <a:off x="1120785" y="5530900"/>
            <a:ext cx="3011071" cy="830997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Manual memory management, resource selection, kernel launching, </a:t>
            </a:r>
            <a:r>
              <a:rPr lang="en-US" sz="1600" dirty="0" err="1"/>
              <a:t>etc</a:t>
            </a:r>
            <a:endParaRPr lang="en-US" sz="1600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0B53F4D-1773-40D0-8F5F-3B60FD3C8614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2626321" y="6361897"/>
            <a:ext cx="1228282" cy="849394"/>
          </a:xfrm>
          <a:prstGeom prst="straightConnector1">
            <a:avLst/>
          </a:prstGeom>
          <a:ln w="222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61B7D65-3957-42E5-9804-8CD58F6DE19B}"/>
              </a:ext>
            </a:extLst>
          </p:cNvPr>
          <p:cNvCxnSpPr>
            <a:cxnSpLocks/>
            <a:stCxn id="11" idx="2"/>
            <a:endCxn id="86" idx="1"/>
          </p:cNvCxnSpPr>
          <p:nvPr/>
        </p:nvCxnSpPr>
        <p:spPr>
          <a:xfrm>
            <a:off x="3989380" y="5165765"/>
            <a:ext cx="2282466" cy="144001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2438B1B-39E2-45BF-ABD3-FBE585AA7991}"/>
              </a:ext>
            </a:extLst>
          </p:cNvPr>
          <p:cNvCxnSpPr>
            <a:cxnSpLocks/>
          </p:cNvCxnSpPr>
          <p:nvPr/>
        </p:nvCxnSpPr>
        <p:spPr>
          <a:xfrm flipH="1">
            <a:off x="5796858" y="6837230"/>
            <a:ext cx="862551" cy="33911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C315589F-C5AA-4682-AB75-991E2E2D3A66}"/>
              </a:ext>
            </a:extLst>
          </p:cNvPr>
          <p:cNvSpPr/>
          <p:nvPr/>
        </p:nvSpPr>
        <p:spPr>
          <a:xfrm>
            <a:off x="5616783" y="3862403"/>
            <a:ext cx="1042626" cy="7599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TRT Binary Image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6792C84-C001-4DC9-9822-B08AA5E6DA27}"/>
              </a:ext>
            </a:extLst>
          </p:cNvPr>
          <p:cNvCxnSpPr>
            <a:cxnSpLocks/>
            <a:endCxn id="64" idx="0"/>
          </p:cNvCxnSpPr>
          <p:nvPr/>
        </p:nvCxnSpPr>
        <p:spPr>
          <a:xfrm>
            <a:off x="6271846" y="4674671"/>
            <a:ext cx="943966" cy="88401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7D31324-7C8E-4CB4-9068-65B906FA2183}"/>
              </a:ext>
            </a:extLst>
          </p:cNvPr>
          <p:cNvSpPr/>
          <p:nvPr/>
        </p:nvSpPr>
        <p:spPr>
          <a:xfrm>
            <a:off x="6271846" y="6437269"/>
            <a:ext cx="1887929" cy="3370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POCL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D85F5D5-4B0E-4320-A857-FA30EE61C24A}"/>
              </a:ext>
            </a:extLst>
          </p:cNvPr>
          <p:cNvCxnSpPr>
            <a:cxnSpLocks/>
            <a:stCxn id="64" idx="2"/>
            <a:endCxn id="86" idx="0"/>
          </p:cNvCxnSpPr>
          <p:nvPr/>
        </p:nvCxnSpPr>
        <p:spPr>
          <a:xfrm flipH="1">
            <a:off x="7215811" y="6186237"/>
            <a:ext cx="1" cy="25103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>
            <a:extLst>
              <a:ext uri="{FF2B5EF4-FFF2-40B4-BE49-F238E27FC236}">
                <a16:creationId xmlns:a16="http://schemas.microsoft.com/office/drawing/2014/main" id="{C3C7E8CA-4299-4DDC-919E-93C637AA965A}"/>
              </a:ext>
            </a:extLst>
          </p:cNvPr>
          <p:cNvSpPr/>
          <p:nvPr/>
        </p:nvSpPr>
        <p:spPr>
          <a:xfrm>
            <a:off x="9885841" y="3977888"/>
            <a:ext cx="1118131" cy="956554"/>
          </a:xfrm>
          <a:prstGeom prst="ellipse">
            <a:avLst/>
          </a:prstGeom>
          <a:solidFill>
            <a:srgbClr val="5DB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NVDLA Open Source Compiler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BED8117-07CF-4FAF-BC89-F4FADF5C9C31}"/>
              </a:ext>
            </a:extLst>
          </p:cNvPr>
          <p:cNvCxnSpPr>
            <a:cxnSpLocks/>
          </p:cNvCxnSpPr>
          <p:nvPr/>
        </p:nvCxnSpPr>
        <p:spPr>
          <a:xfrm>
            <a:off x="7452434" y="2515886"/>
            <a:ext cx="2564402" cy="155491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7988A11D-20AB-41D8-A9C7-0DB9FA187EBD}"/>
              </a:ext>
            </a:extLst>
          </p:cNvPr>
          <p:cNvSpPr/>
          <p:nvPr/>
        </p:nvSpPr>
        <p:spPr>
          <a:xfrm>
            <a:off x="7922073" y="3829402"/>
            <a:ext cx="1042626" cy="7599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Nvdla</a:t>
            </a:r>
            <a:r>
              <a:rPr lang="en-US" sz="1400" dirty="0"/>
              <a:t> Binary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2757FFA-F4F0-4881-B22E-9F669536BD20}"/>
              </a:ext>
            </a:extLst>
          </p:cNvPr>
          <p:cNvCxnSpPr>
            <a:cxnSpLocks/>
          </p:cNvCxnSpPr>
          <p:nvPr/>
        </p:nvCxnSpPr>
        <p:spPr>
          <a:xfrm flipV="1">
            <a:off x="4963940" y="4433534"/>
            <a:ext cx="624325" cy="18879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88E63AE-6D78-4F16-AA5B-F03D6CFD0813}"/>
              </a:ext>
            </a:extLst>
          </p:cNvPr>
          <p:cNvCxnSpPr>
            <a:cxnSpLocks/>
          </p:cNvCxnSpPr>
          <p:nvPr/>
        </p:nvCxnSpPr>
        <p:spPr>
          <a:xfrm flipH="1" flipV="1">
            <a:off x="9121336" y="4242367"/>
            <a:ext cx="635728" cy="73556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48449C4-5279-4D8F-9C75-2CA847D07E8E}"/>
              </a:ext>
            </a:extLst>
          </p:cNvPr>
          <p:cNvCxnSpPr>
            <a:cxnSpLocks/>
            <a:stCxn id="90" idx="4"/>
            <a:endCxn id="64" idx="0"/>
          </p:cNvCxnSpPr>
          <p:nvPr/>
        </p:nvCxnSpPr>
        <p:spPr>
          <a:xfrm flipH="1">
            <a:off x="7215812" y="4589331"/>
            <a:ext cx="1227574" cy="96935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5A47E2D1-C822-407F-AAA1-D3EDC1279712}"/>
              </a:ext>
            </a:extLst>
          </p:cNvPr>
          <p:cNvSpPr txBox="1"/>
          <p:nvPr/>
        </p:nvSpPr>
        <p:spPr>
          <a:xfrm>
            <a:off x="9920563" y="7131669"/>
            <a:ext cx="1048685" cy="6093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80" dirty="0"/>
              <a:t>NVDLA</a:t>
            </a:r>
          </a:p>
          <a:p>
            <a:pPr algn="ctr"/>
            <a:r>
              <a:rPr lang="en-US" sz="1680" dirty="0"/>
              <a:t>Emulator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E26E5D8-43F8-428D-B126-8AC1779AE14C}"/>
              </a:ext>
            </a:extLst>
          </p:cNvPr>
          <p:cNvSpPr txBox="1"/>
          <p:nvPr/>
        </p:nvSpPr>
        <p:spPr>
          <a:xfrm>
            <a:off x="11430828" y="5565592"/>
            <a:ext cx="3011071" cy="830997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Manual memory management, resource selection, kernel launching, </a:t>
            </a:r>
            <a:r>
              <a:rPr lang="en-US" sz="1600" dirty="0" err="1"/>
              <a:t>etc</a:t>
            </a:r>
            <a:endParaRPr lang="en-US" sz="1600" dirty="0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163D53E6-F475-4536-AFBB-5051515EFFE3}"/>
              </a:ext>
            </a:extLst>
          </p:cNvPr>
          <p:cNvSpPr/>
          <p:nvPr/>
        </p:nvSpPr>
        <p:spPr>
          <a:xfrm>
            <a:off x="9634715" y="5101751"/>
            <a:ext cx="1118131" cy="956554"/>
          </a:xfrm>
          <a:prstGeom prst="ellipse">
            <a:avLst/>
          </a:prstGeom>
          <a:solidFill>
            <a:srgbClr val="5DB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NVDLA Open Source Runtime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5DCF9B8-7CFB-4325-86EC-55F2729FE917}"/>
              </a:ext>
            </a:extLst>
          </p:cNvPr>
          <p:cNvSpPr/>
          <p:nvPr/>
        </p:nvSpPr>
        <p:spPr>
          <a:xfrm>
            <a:off x="9587343" y="6244950"/>
            <a:ext cx="1620381" cy="6093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Lightweight Server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FE52F5E-CF46-40AE-A794-427E0A5294DF}"/>
              </a:ext>
            </a:extLst>
          </p:cNvPr>
          <p:cNvCxnSpPr>
            <a:cxnSpLocks/>
            <a:stCxn id="109" idx="4"/>
            <a:endCxn id="110" idx="0"/>
          </p:cNvCxnSpPr>
          <p:nvPr/>
        </p:nvCxnSpPr>
        <p:spPr>
          <a:xfrm>
            <a:off x="10193781" y="6058305"/>
            <a:ext cx="203753" cy="186645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2DAA3549-B719-4E56-A3AB-A3207110D450}"/>
              </a:ext>
            </a:extLst>
          </p:cNvPr>
          <p:cNvCxnSpPr>
            <a:cxnSpLocks/>
          </p:cNvCxnSpPr>
          <p:nvPr/>
        </p:nvCxnSpPr>
        <p:spPr>
          <a:xfrm>
            <a:off x="10812302" y="5579796"/>
            <a:ext cx="534571" cy="305974"/>
          </a:xfrm>
          <a:prstGeom prst="straightConnector1">
            <a:avLst/>
          </a:prstGeom>
          <a:ln w="222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BAF7D45-CA19-4662-8C95-B281A3455A2F}"/>
              </a:ext>
            </a:extLst>
          </p:cNvPr>
          <p:cNvCxnSpPr>
            <a:cxnSpLocks/>
          </p:cNvCxnSpPr>
          <p:nvPr/>
        </p:nvCxnSpPr>
        <p:spPr>
          <a:xfrm>
            <a:off x="10997860" y="4626789"/>
            <a:ext cx="1845304" cy="853949"/>
          </a:xfrm>
          <a:prstGeom prst="straightConnector1">
            <a:avLst/>
          </a:prstGeom>
          <a:ln w="222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08C22DD-8809-44C8-B32A-A2816BBC6432}"/>
              </a:ext>
            </a:extLst>
          </p:cNvPr>
          <p:cNvCxnSpPr>
            <a:cxnSpLocks/>
          </p:cNvCxnSpPr>
          <p:nvPr/>
        </p:nvCxnSpPr>
        <p:spPr>
          <a:xfrm flipH="1">
            <a:off x="11079587" y="6475984"/>
            <a:ext cx="1763577" cy="980343"/>
          </a:xfrm>
          <a:prstGeom prst="straightConnector1">
            <a:avLst/>
          </a:prstGeom>
          <a:ln w="2222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F29826F-CDBE-4F22-8976-5BB283D36E74}"/>
              </a:ext>
            </a:extLst>
          </p:cNvPr>
          <p:cNvCxnSpPr/>
          <p:nvPr/>
        </p:nvCxnSpPr>
        <p:spPr>
          <a:xfrm flipV="1">
            <a:off x="7215810" y="6860387"/>
            <a:ext cx="2" cy="912013"/>
          </a:xfrm>
          <a:prstGeom prst="line">
            <a:avLst/>
          </a:prstGeom>
          <a:ln w="254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C0B0B7E-4723-4100-97A9-7AC0E152BD7C}"/>
              </a:ext>
            </a:extLst>
          </p:cNvPr>
          <p:cNvCxnSpPr>
            <a:cxnSpLocks/>
          </p:cNvCxnSpPr>
          <p:nvPr/>
        </p:nvCxnSpPr>
        <p:spPr>
          <a:xfrm flipH="1" flipV="1">
            <a:off x="7225092" y="2758816"/>
            <a:ext cx="6383" cy="2536414"/>
          </a:xfrm>
          <a:prstGeom prst="line">
            <a:avLst/>
          </a:prstGeom>
          <a:ln w="254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B62A950-E7F2-45C8-BEAD-5E49310BDA2F}"/>
              </a:ext>
            </a:extLst>
          </p:cNvPr>
          <p:cNvCxnSpPr>
            <a:cxnSpLocks/>
          </p:cNvCxnSpPr>
          <p:nvPr/>
        </p:nvCxnSpPr>
        <p:spPr>
          <a:xfrm flipV="1">
            <a:off x="7211171" y="1372973"/>
            <a:ext cx="0" cy="584202"/>
          </a:xfrm>
          <a:prstGeom prst="line">
            <a:avLst/>
          </a:prstGeom>
          <a:ln w="2540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: Rounded Corners 127">
            <a:extLst>
              <a:ext uri="{FF2B5EF4-FFF2-40B4-BE49-F238E27FC236}">
                <a16:creationId xmlns:a16="http://schemas.microsoft.com/office/drawing/2014/main" id="{6C6C0A8A-02D9-4D1C-BA08-34A0C8D0A0BC}"/>
              </a:ext>
            </a:extLst>
          </p:cNvPr>
          <p:cNvSpPr/>
          <p:nvPr/>
        </p:nvSpPr>
        <p:spPr>
          <a:xfrm>
            <a:off x="739784" y="1622866"/>
            <a:ext cx="1682126" cy="62446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Xavier</a:t>
            </a: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D2CFFF04-2989-4CAE-AB56-426958D2BD5D}"/>
              </a:ext>
            </a:extLst>
          </p:cNvPr>
          <p:cNvSpPr/>
          <p:nvPr/>
        </p:nvSpPr>
        <p:spPr>
          <a:xfrm>
            <a:off x="10838295" y="1826659"/>
            <a:ext cx="2629663" cy="624466"/>
          </a:xfrm>
          <a:prstGeom prst="roundRect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NVDLA VP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D1D7F80-0B57-4C31-A3AD-D930AD4CB444}"/>
              </a:ext>
            </a:extLst>
          </p:cNvPr>
          <p:cNvCxnSpPr>
            <a:cxnSpLocks/>
          </p:cNvCxnSpPr>
          <p:nvPr/>
        </p:nvCxnSpPr>
        <p:spPr>
          <a:xfrm>
            <a:off x="8205794" y="6605775"/>
            <a:ext cx="260596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E0C9D41-5029-4AA7-A377-0D4DED881794}"/>
              </a:ext>
            </a:extLst>
          </p:cNvPr>
          <p:cNvCxnSpPr>
            <a:cxnSpLocks/>
          </p:cNvCxnSpPr>
          <p:nvPr/>
        </p:nvCxnSpPr>
        <p:spPr>
          <a:xfrm>
            <a:off x="10397532" y="6880913"/>
            <a:ext cx="0" cy="19666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Flowchart: Decision 137">
            <a:extLst>
              <a:ext uri="{FF2B5EF4-FFF2-40B4-BE49-F238E27FC236}">
                <a16:creationId xmlns:a16="http://schemas.microsoft.com/office/drawing/2014/main" id="{ADEBE9F3-DA8A-4AA4-8AF3-FE02FE065A88}"/>
              </a:ext>
            </a:extLst>
          </p:cNvPr>
          <p:cNvSpPr/>
          <p:nvPr/>
        </p:nvSpPr>
        <p:spPr>
          <a:xfrm>
            <a:off x="8493445" y="6427183"/>
            <a:ext cx="839713" cy="36482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dirty="0"/>
              <a:t>network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9342C78-3230-4AF2-B369-050E02E21202}"/>
              </a:ext>
            </a:extLst>
          </p:cNvPr>
          <p:cNvCxnSpPr>
            <a:cxnSpLocks/>
          </p:cNvCxnSpPr>
          <p:nvPr/>
        </p:nvCxnSpPr>
        <p:spPr>
          <a:xfrm>
            <a:off x="9310237" y="6605776"/>
            <a:ext cx="260596" cy="1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89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4EAADB-C764-4802-A3B7-7F0405E7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25443A-680A-4283-9C90-8C974D6D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Construction and Training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438FB-F13E-4C5C-BAAC-D407BC6DAF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71600" y="2057399"/>
            <a:ext cx="7902256" cy="5486401"/>
          </a:xfrm>
        </p:spPr>
        <p:txBody>
          <a:bodyPr/>
          <a:lstStyle/>
          <a:p>
            <a:r>
              <a:rPr lang="en-US" dirty="0"/>
              <a:t>Models implemented using high level ML API’s</a:t>
            </a:r>
          </a:p>
          <a:p>
            <a:r>
              <a:rPr lang="en-US" dirty="0"/>
              <a:t>Training performed offline</a:t>
            </a:r>
          </a:p>
          <a:p>
            <a:pPr lvl="1"/>
            <a:r>
              <a:rPr lang="en-US" dirty="0"/>
              <a:t>Potentially on more powerful systems </a:t>
            </a:r>
          </a:p>
          <a:p>
            <a:r>
              <a:rPr lang="en-US" dirty="0"/>
              <a:t>Networks + Weights serialized</a:t>
            </a:r>
          </a:p>
          <a:p>
            <a:pPr lvl="1"/>
            <a:r>
              <a:rPr lang="en-US" dirty="0"/>
              <a:t>ONNX</a:t>
            </a:r>
          </a:p>
          <a:p>
            <a:pPr lvl="1"/>
            <a:r>
              <a:rPr lang="en-US" dirty="0"/>
              <a:t>Caffe</a:t>
            </a:r>
          </a:p>
          <a:p>
            <a:pPr lvl="1"/>
            <a:r>
              <a:rPr lang="en-US" dirty="0"/>
              <a:t>UFF</a:t>
            </a:r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B0D47-10C9-4536-B614-7CD62F65F1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152D3-A675-47D0-A984-95262415B5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8A32A6F-503C-4F91-98D7-BDD2059F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9014" y="3221093"/>
            <a:ext cx="3595199" cy="38356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858C5222-4430-4864-AF62-2CDA617DD26C}"/>
              </a:ext>
            </a:extLst>
          </p:cNvPr>
          <p:cNvSpPr/>
          <p:nvPr/>
        </p:nvSpPr>
        <p:spPr>
          <a:xfrm>
            <a:off x="8954628" y="2977901"/>
            <a:ext cx="3839585" cy="1626563"/>
          </a:xfrm>
          <a:prstGeom prst="rect">
            <a:avLst/>
          </a:prstGeom>
          <a:noFill/>
          <a:ln w="222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F7A7FE-5873-4670-BB8C-2D33659FC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42" y="4896861"/>
            <a:ext cx="610846" cy="52169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5ECBCC-ECD1-49F4-8C6D-10BEB31C4D9A}"/>
              </a:ext>
            </a:extLst>
          </p:cNvPr>
          <p:cNvCxnSpPr/>
          <p:nvPr/>
        </p:nvCxnSpPr>
        <p:spPr>
          <a:xfrm flipH="1">
            <a:off x="9923690" y="4810982"/>
            <a:ext cx="400388" cy="7139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12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6869D-98AA-4C59-99E9-061EED50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BE18D-F4F7-407F-B0FE-FA32E098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Engine Creation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3FC4B-476C-430B-B36F-E41041B36BC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08134" y="1602054"/>
            <a:ext cx="7615491" cy="5486401"/>
          </a:xfrm>
        </p:spPr>
        <p:txBody>
          <a:bodyPr/>
          <a:lstStyle/>
          <a:p>
            <a:r>
              <a:rPr lang="en-US" dirty="0"/>
              <a:t>Ingest network definition &amp; weights</a:t>
            </a:r>
          </a:p>
          <a:p>
            <a:pPr lvl="1"/>
            <a:r>
              <a:rPr lang="en-US" dirty="0"/>
              <a:t>Or define network manually using </a:t>
            </a:r>
            <a:r>
              <a:rPr lang="en-US" dirty="0" err="1"/>
              <a:t>TensorRT</a:t>
            </a:r>
            <a:r>
              <a:rPr lang="en-US" dirty="0"/>
              <a:t>/</a:t>
            </a:r>
            <a:r>
              <a:rPr lang="en-US" dirty="0" err="1"/>
              <a:t>OpenSource</a:t>
            </a:r>
            <a:r>
              <a:rPr lang="en-US" dirty="0"/>
              <a:t> Runtime</a:t>
            </a:r>
          </a:p>
          <a:p>
            <a:r>
              <a:rPr lang="en-US" dirty="0"/>
              <a:t>Specify parameters (some dependent on network definition)</a:t>
            </a:r>
          </a:p>
          <a:p>
            <a:pPr lvl="1"/>
            <a:r>
              <a:rPr lang="en-US" dirty="0"/>
              <a:t>Devices (Which DLA Core, allow GPU fallback)</a:t>
            </a:r>
          </a:p>
          <a:p>
            <a:pPr lvl="1"/>
            <a:r>
              <a:rPr lang="en-US" dirty="0"/>
              <a:t>Batch size</a:t>
            </a:r>
          </a:p>
          <a:p>
            <a:pPr lvl="1"/>
            <a:r>
              <a:rPr lang="en-US" dirty="0"/>
              <a:t>FP mode</a:t>
            </a:r>
          </a:p>
          <a:p>
            <a:r>
              <a:rPr lang="en-US" dirty="0"/>
              <a:t>Serialize inference engine</a:t>
            </a:r>
          </a:p>
          <a:p>
            <a:pPr lvl="1"/>
            <a:r>
              <a:rPr lang="en-US" dirty="0"/>
              <a:t>NVDLA binary executable</a:t>
            </a:r>
          </a:p>
          <a:p>
            <a:r>
              <a:rPr lang="en-US" dirty="0"/>
              <a:t>On the Xavier use `</a:t>
            </a:r>
            <a:r>
              <a:rPr lang="en-US" dirty="0" err="1"/>
              <a:t>trtexec</a:t>
            </a:r>
            <a:r>
              <a:rPr lang="en-US" dirty="0"/>
              <a:t>`</a:t>
            </a:r>
          </a:p>
          <a:p>
            <a:r>
              <a:rPr lang="en-US" dirty="0"/>
              <a:t>On the virtual platform use `</a:t>
            </a:r>
            <a:r>
              <a:rPr lang="en-US" dirty="0" err="1"/>
              <a:t>nvdla_compiler</a:t>
            </a:r>
            <a:r>
              <a:rPr lang="en-US" dirty="0"/>
              <a:t>`</a:t>
            </a:r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AC670-4A09-44F1-81D7-BEB28C8390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8611D-D7F2-48F8-9D1E-A005B4568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 dirty="0"/>
              <a:t>PPOPP'21 Tutorial: MCL + Alternatives Resouces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11835-5CBF-4622-82AB-FE7FD5FCC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605" y="1516737"/>
            <a:ext cx="3595199" cy="38356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A395FF-045F-40EA-A521-EF0F8D174CAB}"/>
              </a:ext>
            </a:extLst>
          </p:cNvPr>
          <p:cNvSpPr/>
          <p:nvPr/>
        </p:nvSpPr>
        <p:spPr>
          <a:xfrm>
            <a:off x="10515074" y="2889286"/>
            <a:ext cx="3595200" cy="838651"/>
          </a:xfrm>
          <a:prstGeom prst="rect">
            <a:avLst/>
          </a:prstGeom>
          <a:noFill/>
          <a:ln w="222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724015-2766-46C8-B8E6-C5C2EEF3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607" y="3122587"/>
            <a:ext cx="610846" cy="52169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C5D5E-EFBA-43B6-8117-D4B4DF55880B}"/>
              </a:ext>
            </a:extLst>
          </p:cNvPr>
          <p:cNvCxnSpPr/>
          <p:nvPr/>
        </p:nvCxnSpPr>
        <p:spPr>
          <a:xfrm flipH="1">
            <a:off x="11379155" y="3036708"/>
            <a:ext cx="400388" cy="7139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48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6869D-98AA-4C59-99E9-061EED50B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A4BB3-E848-5A44-82DF-322201952CD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BE18D-F4F7-407F-B0FE-FA32E0981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Execution (Inference) on Xavier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B3FC4B-476C-430B-B36F-E41041B36BC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1308134" y="1602054"/>
            <a:ext cx="7615491" cy="5486401"/>
          </a:xfrm>
        </p:spPr>
        <p:txBody>
          <a:bodyPr/>
          <a:lstStyle/>
          <a:p>
            <a:r>
              <a:rPr lang="en-US" dirty="0"/>
              <a:t>Deserialize binary into </a:t>
            </a:r>
            <a:r>
              <a:rPr lang="en-US" dirty="0" err="1"/>
              <a:t>InferenceEngine</a:t>
            </a:r>
            <a:endParaRPr lang="en-US" dirty="0"/>
          </a:p>
          <a:p>
            <a:r>
              <a:rPr lang="en-US" dirty="0"/>
              <a:t>Construct </a:t>
            </a:r>
            <a:r>
              <a:rPr lang="en-US" dirty="0" err="1"/>
              <a:t>ExecutionContext</a:t>
            </a:r>
            <a:endParaRPr lang="en-US" dirty="0"/>
          </a:p>
          <a:p>
            <a:r>
              <a:rPr lang="en-US" dirty="0"/>
              <a:t>Allocate and load input/output buffers</a:t>
            </a:r>
          </a:p>
          <a:p>
            <a:pPr lvl="1"/>
            <a:r>
              <a:rPr lang="en-US" dirty="0"/>
              <a:t>Unified memory on the Xavier</a:t>
            </a:r>
          </a:p>
          <a:p>
            <a:r>
              <a:rPr lang="en-US" dirty="0"/>
              <a:t>Create and initialize </a:t>
            </a:r>
            <a:r>
              <a:rPr lang="en-US" dirty="0" err="1"/>
              <a:t>cudaStream</a:t>
            </a:r>
            <a:r>
              <a:rPr lang="en-US" dirty="0"/>
              <a:t> (work queue)</a:t>
            </a:r>
          </a:p>
          <a:p>
            <a:r>
              <a:rPr lang="en-US" dirty="0"/>
              <a:t>Enqueue inference task</a:t>
            </a:r>
          </a:p>
          <a:p>
            <a:r>
              <a:rPr lang="en-US" dirty="0"/>
              <a:t>Wait on task completion</a:t>
            </a:r>
          </a:p>
          <a:p>
            <a:r>
              <a:rPr lang="en-US" dirty="0"/>
              <a:t>Cleanup </a:t>
            </a:r>
          </a:p>
          <a:p>
            <a:r>
              <a:rPr lang="en-US" dirty="0"/>
              <a:t>All implemented using the </a:t>
            </a:r>
            <a:r>
              <a:rPr lang="en-US" dirty="0" err="1"/>
              <a:t>TensorRT</a:t>
            </a:r>
            <a:r>
              <a:rPr lang="en-US" dirty="0"/>
              <a:t> C++ API </a:t>
            </a:r>
          </a:p>
          <a:p>
            <a:pPr lvl="1"/>
            <a:r>
              <a:rPr lang="en-US" dirty="0"/>
              <a:t>Also requires some additional bookkeeping and ancillary data structures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54864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AC670-4A09-44F1-81D7-BEB28C83902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Feb 27 2021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38611D-D7F2-48F8-9D1E-A005B45686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pt-BR"/>
              <a:t>PPOPP'21 Tutorial: MCL + Alternatives Resouces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F11835-5CBF-4622-82AB-FE7FD5FCC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605" y="1516737"/>
            <a:ext cx="3595199" cy="383564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5A395FF-045F-40EA-A521-EF0F8D174CAB}"/>
              </a:ext>
            </a:extLst>
          </p:cNvPr>
          <p:cNvSpPr/>
          <p:nvPr/>
        </p:nvSpPr>
        <p:spPr>
          <a:xfrm>
            <a:off x="10616604" y="3863203"/>
            <a:ext cx="3678336" cy="1489176"/>
          </a:xfrm>
          <a:prstGeom prst="rect">
            <a:avLst/>
          </a:prstGeom>
          <a:noFill/>
          <a:ln w="2222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2E3891-7204-4003-8470-BDEF5A57A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268" y="3196032"/>
            <a:ext cx="610846" cy="5216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6C03F4-2077-4813-8071-B56395580E58}"/>
              </a:ext>
            </a:extLst>
          </p:cNvPr>
          <p:cNvCxnSpPr/>
          <p:nvPr/>
        </p:nvCxnSpPr>
        <p:spPr>
          <a:xfrm flipH="1">
            <a:off x="11308816" y="3110153"/>
            <a:ext cx="400388" cy="713984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06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NNL_Option_4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NNL_12.potx" id="{E553E2CD-AA7F-49B9-A987-C6A52DC6C25A}" vid="{FD99B56B-0D12-4418-B31A-26C697DB208B}"/>
    </a:ext>
  </a:extLst>
</a:theme>
</file>

<file path=ppt/theme/theme2.xml><?xml version="1.0" encoding="utf-8"?>
<a:theme xmlns:a="http://schemas.openxmlformats.org/drawingml/2006/main" name="Ariaa">
  <a:themeElements>
    <a:clrScheme name="PNNL">
      <a:dk1>
        <a:srgbClr val="616265"/>
      </a:dk1>
      <a:lt1>
        <a:srgbClr val="FFFFFF"/>
      </a:lt1>
      <a:dk2>
        <a:srgbClr val="D77600"/>
      </a:dk2>
      <a:lt2>
        <a:srgbClr val="B3B3B3"/>
      </a:lt2>
      <a:accent1>
        <a:srgbClr val="A63F1E"/>
      </a:accent1>
      <a:accent2>
        <a:srgbClr val="191C1F"/>
      </a:accent2>
      <a:accent3>
        <a:srgbClr val="F4AA00"/>
      </a:accent3>
      <a:accent4>
        <a:srgbClr val="007836"/>
      </a:accent4>
      <a:accent5>
        <a:srgbClr val="C10435"/>
      </a:accent5>
      <a:accent6>
        <a:srgbClr val="00338E"/>
      </a:accent6>
      <a:hlink>
        <a:srgbClr val="003698"/>
      </a:hlink>
      <a:folHlink>
        <a:srgbClr val="8A0752"/>
      </a:folHlink>
    </a:clrScheme>
    <a:fontScheme name="PNNL_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iaa" id="{F76B7FFC-2FB5-48AB-8048-5E61845DBD7C}" vid="{5ECC3D84-9813-42DA-B0C3-1EB0074159F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925F75B0BD2D48A5CCC4FFB5BD2975" ma:contentTypeVersion="2" ma:contentTypeDescription="Create a new document." ma:contentTypeScope="" ma:versionID="695dee261a33495ed9bae4d2ac271a45">
  <xsd:schema xmlns:xsd="http://www.w3.org/2001/XMLSchema" xmlns:xs="http://www.w3.org/2001/XMLSchema" xmlns:p="http://schemas.microsoft.com/office/2006/metadata/properties" xmlns:ns2="be26c9c0-d9b7-4a5b-b727-36840a1e7e65" targetNamespace="http://schemas.microsoft.com/office/2006/metadata/properties" ma:root="true" ma:fieldsID="a14ac3d63dab71456b6b082d0904252f" ns2:_="">
    <xsd:import namespace="be26c9c0-d9b7-4a5b-b727-36840a1e7e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26c9c0-d9b7-4a5b-b727-36840a1e7e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FC9732-0DDE-4B65-8DAD-171D07E876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12514D3-397A-4341-959C-096ACA4C30F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DC961A-36C5-4BF4-AB97-A767E38BE5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26c9c0-d9b7-4a5b-b727-36840a1e7e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PNNL_Option_4</Template>
  <TotalTime>2245</TotalTime>
  <Words>2049</Words>
  <Application>Microsoft Macintosh PowerPoint</Application>
  <PresentationFormat>Custom</PresentationFormat>
  <Paragraphs>307</Paragraphs>
  <Slides>25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Trebuchet MS</vt:lpstr>
      <vt:lpstr>Wingdings</vt:lpstr>
      <vt:lpstr>PNNL_Option_4</vt:lpstr>
      <vt:lpstr>Ariaa</vt:lpstr>
      <vt:lpstr>MCL + Alternative Resources</vt:lpstr>
      <vt:lpstr>Tutorial Outline</vt:lpstr>
      <vt:lpstr>NVDLA – Nvidia Deep Learning Accelerator</vt:lpstr>
      <vt:lpstr>Nvidia Jetson AGX Xavier</vt:lpstr>
      <vt:lpstr>Nvidia NVDLA Virtual Platform</vt:lpstr>
      <vt:lpstr>DLA Stack</vt:lpstr>
      <vt:lpstr>Model Construction and Training</vt:lpstr>
      <vt:lpstr>Inference Engine Creation</vt:lpstr>
      <vt:lpstr>Model Execution (Inference) on Xavier</vt:lpstr>
      <vt:lpstr>Model Execution (Inference) on Virtual Platform</vt:lpstr>
      <vt:lpstr>MCL – NVDLA integration</vt:lpstr>
      <vt:lpstr>NVDLA  POCL Driver</vt:lpstr>
      <vt:lpstr>Time to test it out!</vt:lpstr>
      <vt:lpstr>Instantiating NVDLA Qemu Devices – Host Side</vt:lpstr>
      <vt:lpstr>Instantiating NVDLA Qemu Devices – Guest side</vt:lpstr>
      <vt:lpstr>Instantiating NVDLA Qemu Devices </vt:lpstr>
      <vt:lpstr>Compiling MNIST model to NVDLA format</vt:lpstr>
      <vt:lpstr>Stripped Down MCL Application (MNIST)</vt:lpstr>
      <vt:lpstr>Compiling NVDLA Binary and MCL Executable </vt:lpstr>
      <vt:lpstr>Launching the MCL Scheduler</vt:lpstr>
      <vt:lpstr>Running our MCL MNIST Inference application</vt:lpstr>
      <vt:lpstr>Lets See what Happens!  </vt:lpstr>
      <vt:lpstr>TL;DR (TL;DW)</vt:lpstr>
      <vt:lpstr>How about on some real Hardware!?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Friese, Ryan D</dc:creator>
  <cp:keywords/>
  <dc:description/>
  <cp:lastModifiedBy>Friese, Ryan D</cp:lastModifiedBy>
  <cp:revision>45</cp:revision>
  <dcterms:created xsi:type="dcterms:W3CDTF">2020-05-29T00:00:26Z</dcterms:created>
  <dcterms:modified xsi:type="dcterms:W3CDTF">2021-02-27T04:32:55Z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0x01010026925F75B0BD2D48A5CCC4FFB5BD2975</vt:lpwstr>
  </property>
</Properties>
</file>